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3">
  <p:sldMasterIdLst>
    <p:sldMasterId id="2147483648" r:id="rId1"/>
  </p:sldMasterIdLst>
  <p:notesMasterIdLst>
    <p:notesMasterId r:id="rId6"/>
  </p:notesMasterIdLst>
  <p:sldIdLst>
    <p:sldId id="472" r:id="rId2"/>
    <p:sldId id="473" r:id="rId3"/>
    <p:sldId id="474" r:id="rId4"/>
    <p:sldId id="475" r:id="rId5"/>
  </p:sldIdLst>
  <p:sldSz cx="12192000" cy="6858000"/>
  <p:notesSz cx="6797675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Автор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ACA"/>
    <a:srgbClr val="92D050"/>
    <a:srgbClr val="A5A4A4"/>
    <a:srgbClr val="5B9BD5"/>
    <a:srgbClr val="D2DEEF"/>
    <a:srgbClr val="EAEFF7"/>
    <a:srgbClr val="F5F8D6"/>
    <a:srgbClr val="214ABD"/>
    <a:srgbClr val="0070C0"/>
    <a:srgbClr val="0CAE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46" autoAdjust="0"/>
    <p:restoredTop sz="99172" autoAdjust="0"/>
  </p:normalViewPr>
  <p:slideViewPr>
    <p:cSldViewPr snapToGrid="0">
      <p:cViewPr>
        <p:scale>
          <a:sx n="105" d="100"/>
          <a:sy n="105" d="100"/>
        </p:scale>
        <p:origin x="-990" y="-31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7B83E25C-18F1-4553-AFF3-B337FE6AEA80}" type="datetimeFigureOut">
              <a:rPr lang="ru-RU"/>
              <a:pPr>
                <a:defRPr/>
              </a:pPr>
              <a:t>20.01.2017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2C88944-45A6-4202-8B2E-145F7DD8B4F9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4551202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DF8A7-9CC6-4BE8-9DCF-CFFCE04DF599}" type="datetime1">
              <a:rPr lang="ru-RU"/>
              <a:pPr>
                <a:defRPr/>
              </a:pPr>
              <a:t>20.01.2017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6CBC62-0E9E-4B4A-8D2C-5D1C2B7FCD7E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205967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79890-B67A-4F60-A4AB-C0B2982E5B46}" type="datetime1">
              <a:rPr lang="ru-RU"/>
              <a:pPr>
                <a:defRPr/>
              </a:pPr>
              <a:t>20.01.2017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798ADE-79C8-4202-BDAA-95794B2CAA4B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399615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967D7-C0C3-49BE-B193-63DC62635CAD}" type="datetime1">
              <a:rPr lang="ru-RU"/>
              <a:pPr>
                <a:defRPr/>
              </a:pPr>
              <a:t>20.01.2017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897594-075C-4C83-B799-CBE906354FCE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14135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62694-6F75-46A4-B127-1D322741D3D8}" type="datetime1">
              <a:rPr lang="ru-RU"/>
              <a:pPr>
                <a:defRPr/>
              </a:pPr>
              <a:t>20.01.2017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397DCB-2821-4486-AA53-086096FD989A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195536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41D78-A1B1-4759-B2DE-79212AFCA83F}" type="datetime1">
              <a:rPr lang="ru-RU"/>
              <a:pPr>
                <a:defRPr/>
              </a:pPr>
              <a:t>20.01.2017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8F2B9-53F2-4804-B084-DBD06DA8CF05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918768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E7602-E1EE-4F6D-A958-F20A9179951E}" type="datetime1">
              <a:rPr lang="ru-RU"/>
              <a:pPr>
                <a:defRPr/>
              </a:pPr>
              <a:t>20.01.2017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4D0BE-626D-4BEF-9EB4-EC86D0FC8695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403683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8B6C8-EC4F-44DF-B9DC-3E5D3CC1E6B5}" type="datetime1">
              <a:rPr lang="ru-RU"/>
              <a:pPr>
                <a:defRPr/>
              </a:pPr>
              <a:t>20.01.2017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B695B-310B-4897-8B00-8428F5FD0B20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53035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144E0-1927-449F-B98D-7924EA6BD014}" type="datetime1">
              <a:rPr lang="ru-RU"/>
              <a:pPr>
                <a:defRPr/>
              </a:pPr>
              <a:t>20.01.2017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AC4B4-73C4-48C5-8573-7D62172CE005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125606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4369D-0316-4E1E-86C2-9D1FE8BF2987}" type="datetime1">
              <a:rPr lang="ru-RU"/>
              <a:pPr>
                <a:defRPr/>
              </a:pPr>
              <a:t>20.01.2017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FCC01-7066-4CD9-9DA1-83E6E175B465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7486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C3AC6-AA5A-4970-BE24-CCC2CBEC7B09}" type="datetime1">
              <a:rPr lang="ru-RU"/>
              <a:pPr>
                <a:defRPr/>
              </a:pPr>
              <a:t>20.01.2017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D0801-8E4D-4AB6-AE0F-4C2A2405A8A3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109566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CDAC9-7BBD-4EF7-8AD7-8A1D5B848E04}" type="datetime1">
              <a:rPr lang="ru-RU"/>
              <a:pPr>
                <a:defRPr/>
              </a:pPr>
              <a:t>20.01.2017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8EAF79-632B-4E58-996F-B15097F87F4B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400759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0596EE3-D49C-449B-BFB0-40156AA89A46}" type="datetime1">
              <a:rPr lang="ru-RU"/>
              <a:pPr>
                <a:defRPr/>
              </a:pPr>
              <a:t>20.01.2017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2D8618D1-7C40-4837-AE2E-35EEF4EB7DA9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7DCB-2821-4486-AA53-086096FD989A}" type="slidenum">
              <a:rPr lang="ru-RU" altLang="ru-RU" smtClean="0"/>
              <a:pPr/>
              <a:t>1</a:t>
            </a:fld>
            <a:endParaRPr lang="ru-RU" alt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71925" y="4414"/>
            <a:ext cx="8207233" cy="1081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  <a:noAutofit/>
          </a:bodyPr>
          <a:lstStyle/>
          <a:p>
            <a:pPr algn="r" defTabSz="449263" eaLnBrk="1" hangingPunct="1">
              <a:buClr>
                <a:srgbClr val="514185"/>
              </a:buClr>
              <a:buSzPct val="100000"/>
            </a:pP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Разъяснения по контролям в протоколах приема при размещении планов закупок и планов-графиков в ЕИС 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487792"/>
              </p:ext>
            </p:extLst>
          </p:nvPr>
        </p:nvGraphicFramePr>
        <p:xfrm>
          <a:off x="1228435" y="1031869"/>
          <a:ext cx="9762471" cy="5442585"/>
        </p:xfrm>
        <a:graphic>
          <a:graphicData uri="http://schemas.openxmlformats.org/drawingml/2006/table">
            <a:tbl>
              <a:tblPr lastRow="1" bandRow="1">
                <a:tableStyleId>{5C22544A-7EE6-4342-B048-85BDC9FD1C3A}</a:tableStyleId>
              </a:tblPr>
              <a:tblGrid>
                <a:gridCol w="797830">
                  <a:extLst>
                    <a:ext uri="{9D8B030D-6E8A-4147-A177-3AD203B41FA5}">
                      <a16:colId xmlns="" xmlns:a16="http://schemas.microsoft.com/office/drawing/2014/main" val="1216687494"/>
                    </a:ext>
                  </a:extLst>
                </a:gridCol>
                <a:gridCol w="5754025">
                  <a:extLst>
                    <a:ext uri="{9D8B030D-6E8A-4147-A177-3AD203B41FA5}">
                      <a16:colId xmlns="" xmlns:a16="http://schemas.microsoft.com/office/drawing/2014/main" val="2118868223"/>
                    </a:ext>
                  </a:extLst>
                </a:gridCol>
                <a:gridCol w="3210616">
                  <a:extLst>
                    <a:ext uri="{9D8B030D-6E8A-4147-A177-3AD203B41FA5}">
                      <a16:colId xmlns="" xmlns:a16="http://schemas.microsoft.com/office/drawing/2014/main" val="3539682172"/>
                    </a:ext>
                  </a:extLst>
                </a:gridCol>
              </a:tblGrid>
              <a:tr h="6159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Дата открытия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Описание инцидента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Комментарии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24908442"/>
                  </a:ext>
                </a:extLst>
              </a:tr>
              <a:tr h="25082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08852817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направлении на размещение в ЕИС плана закупок возникает ошибка «Код(ы) вида расхода 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[242, 244]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не уникален для особой закупки»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Требуется в план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закупок включить не более одной ППЗ определенного типа особой закупки, определенного кода вида расходов в рамках одного год размещения извещения.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3658910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направлении на размещение в ЕИС плана закупок возникает ошибка «Код ОКОПФ, указанный в тэге 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commonInfo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\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customerInfo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\OKOPF\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code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не найден в актуальном состоянии в справочнике ОКОПФ в ЕИС»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Проблема возникает по причине наличия дублей (с неактуальными значениями реквизитов) в справочнике Сводный реестр, используемого в УЗ ЭБ. На текущий момент проводится работа по удалению дублирующих записей группой поддержки НСИ ФОРС.</a:t>
                      </a: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65941264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направлении на размещение в ЕИС плана закупок, плана-графика закупок возникает ошибка «</a:t>
                      </a:r>
                      <a:r>
                        <a:rPr lang="ru-RU" sz="1000" u="none" strike="noStrike" dirty="0" smtClean="0">
                          <a:effectLst/>
                        </a:rPr>
                        <a:t>непредвиденная ошибка в интеграционном адаптере РПГ (РПЗ)».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u="none" strike="noStrike" dirty="0" smtClean="0">
                          <a:effectLst/>
                        </a:rPr>
                        <a:t>Необходимо повторить отправку документа в ЕИС</a:t>
                      </a:r>
                      <a:r>
                        <a:rPr lang="en-US" sz="1000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1000" u="none" strike="noStrike" baseline="0" dirty="0" smtClean="0">
                          <a:effectLst/>
                        </a:rPr>
                        <a:t>после обновления ЕИС версией 7.0.9, планируемой к установке 19.01.17.</a:t>
                      </a:r>
                      <a:endParaRPr lang="ru-RU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7898104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направлении на размещение в ЕИС плана закупок возникает ошибка «В сведениях позиции ИКЗ (номер ИКЗ), объект(ы) закупки (Наименование закупки) дата принятия нормативно-правового (правового) акта Приказ ФНС России больше текущей даты.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Необходимо скорректировать дату принятия нормативно-правового акта в обосновании закупки,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установив ее значение менее текущей даты. Дополнительно в рамках ближайших обновлений УЗ ЭБ будет добавлен контроль на невозможность сохранения указанных 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невалидных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сведений.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0502294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направлении на размещение в ЕИС плана закупок возникает ошибка  «Значение (</a:t>
                      </a:r>
                      <a:r>
                        <a:rPr lang="ru-RU" sz="1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Пункты НПА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с параметром 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length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 482 не является допустимым с учетом 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maxLength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256 для типа 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AnonType_paragraphsmissingInRegulationRuleszfcs_purchasePlanLegalActsType.&lt;/|&gt;&lt;|&gt;73:62204 cvc-type.3.1.3: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Скорректировать количество символов в поле </a:t>
                      </a:r>
                      <a:r>
                        <a:rPr lang="ru-RU" sz="1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Пункты НПА в обосновании</a:t>
                      </a:r>
                      <a:r>
                        <a:rPr lang="ru-RU" sz="10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закупок</a:t>
                      </a:r>
                      <a:r>
                        <a:rPr lang="ru-RU" sz="1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0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указав значение, не превышающее по длине 256 символов. Соответствующий контроль на невозможность сохранения был добавлен в обновлении 08.01.17.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97981531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направлении на размещение в ЕИС плана закупок, плана-графика закупок возникает ошибка «Отсутствует установленная подтвержденная незаблокированная связь Заказчика с Органом контроль»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Необходимо установление связи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Органом контроля с соответствующим Заказчиком.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83778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437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7DCB-2821-4486-AA53-086096FD989A}" type="slidenum">
              <a:rPr lang="ru-RU" altLang="ru-RU" smtClean="0"/>
              <a:pPr/>
              <a:t>2</a:t>
            </a:fld>
            <a:endParaRPr lang="ru-RU" alt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71925" y="13382"/>
            <a:ext cx="8207233" cy="1081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  <a:noAutofit/>
          </a:bodyPr>
          <a:lstStyle/>
          <a:p>
            <a:pPr algn="r" defTabSz="449263" eaLnBrk="1" hangingPunct="1">
              <a:buClr>
                <a:srgbClr val="514185"/>
              </a:buClr>
              <a:buSzPct val="100000"/>
            </a:pP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обращений в части контроля по части 5 статьи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 Федерального закона от 05.04.2013 №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44-ФЗ и интеграции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089452"/>
              </p:ext>
            </p:extLst>
          </p:nvPr>
        </p:nvGraphicFramePr>
        <p:xfrm>
          <a:off x="1196281" y="1660486"/>
          <a:ext cx="9903267" cy="4305681"/>
        </p:xfrm>
        <a:graphic>
          <a:graphicData uri="http://schemas.openxmlformats.org/drawingml/2006/table">
            <a:tbl>
              <a:tblPr lastRow="1" bandRow="1">
                <a:tableStyleId>{5C22544A-7EE6-4342-B048-85BDC9FD1C3A}</a:tableStyleId>
              </a:tblPr>
              <a:tblGrid>
                <a:gridCol w="809337">
                  <a:extLst>
                    <a:ext uri="{9D8B030D-6E8A-4147-A177-3AD203B41FA5}">
                      <a16:colId xmlns="" xmlns:a16="http://schemas.microsoft.com/office/drawing/2014/main" val="1216687494"/>
                    </a:ext>
                  </a:extLst>
                </a:gridCol>
                <a:gridCol w="5837010">
                  <a:extLst>
                    <a:ext uri="{9D8B030D-6E8A-4147-A177-3AD203B41FA5}">
                      <a16:colId xmlns="" xmlns:a16="http://schemas.microsoft.com/office/drawing/2014/main" val="2118868223"/>
                    </a:ext>
                  </a:extLst>
                </a:gridCol>
                <a:gridCol w="3256920">
                  <a:extLst>
                    <a:ext uri="{9D8B030D-6E8A-4147-A177-3AD203B41FA5}">
                      <a16:colId xmlns="" xmlns:a16="http://schemas.microsoft.com/office/drawing/2014/main" val="3539682172"/>
                    </a:ext>
                  </a:extLst>
                </a:gridCol>
              </a:tblGrid>
              <a:tr h="6159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Дата открытия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Описание инцидента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Комментарии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24908442"/>
                  </a:ext>
                </a:extLst>
              </a:tr>
              <a:tr h="25082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08852817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направлении на размещение в ЕИС плана закупок, плана-графика закупок возникают ошибки «Существует план закупок на 2017 год, сформированный в ЕИС»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0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случае если Заказчиком ранее был сформирован и размещен ПЗ в ЕИС через УЗ ЭБ (</a:t>
                      </a:r>
                      <a:r>
                        <a:rPr lang="en-US" sz="10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zakupki.gov.ru</a:t>
                      </a:r>
                      <a:r>
                        <a:rPr lang="ru-RU" sz="10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), то дальнейшая работа Заказчика также должна осуществляться через </a:t>
                      </a:r>
                      <a:r>
                        <a:rPr lang="en-US" sz="10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zakupki.gov.ru</a:t>
                      </a:r>
                      <a:r>
                        <a:rPr lang="ru-RU" sz="10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случае если Заказчик формировал ПЗ только в УЗ ЭБ (</a:t>
                      </a:r>
                      <a:r>
                        <a:rPr lang="en-US" sz="10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budget.gov.ru</a:t>
                      </a:r>
                      <a:r>
                        <a:rPr lang="ru-RU" sz="10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10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0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то требуется дождаться отражения статуса размещения («зеленый шар») в УЗ ЭБ. Синхронизация статусов документов в ЕИС и УЗ ЭБ осуществляется ежедневно.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3658910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--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направлении на размещение в ЕИС плана закупок, плана-графика закупок возникают ошибки «</a:t>
                      </a:r>
                      <a:r>
                        <a:rPr lang="ru-RU" sz="1000" u="none" strike="noStrike" dirty="0" smtClean="0">
                          <a:effectLst/>
                        </a:rPr>
                        <a:t>Объект с внешним идентификатором уже существует в ЕИС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Повторных отправок документов в ЕИС не требуется, необходимо </a:t>
                      </a:r>
                      <a:r>
                        <a:rPr lang="ru-RU" sz="10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дождаться отражения статуса размещения («зеленый шар») в УЗ ЭБ. Синхронизация статусов документов в ЕИС и УЗ ЭБ осуществляется ежедневно.</a:t>
                      </a:r>
                      <a:endParaRPr lang="ru-RU" sz="1000" b="0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65941264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u="none" strike="noStrike" dirty="0" smtClean="0">
                          <a:effectLst/>
                        </a:rPr>
                        <a:t>При направлении</a:t>
                      </a:r>
                      <a:r>
                        <a:rPr lang="ru-RU" sz="1000" u="none" strike="noStrike" baseline="0" dirty="0" smtClean="0">
                          <a:effectLst/>
                        </a:rPr>
                        <a:t> на размещение в ЕИС плана-графика закупок возникает </a:t>
                      </a:r>
                      <a:r>
                        <a:rPr lang="ru-RU" sz="1000" u="none" strike="noStrike" dirty="0" smtClean="0">
                          <a:effectLst/>
                        </a:rPr>
                        <a:t>ошибка «план-график закупок содержит позиции, которых нет в размещенном плане закупок»</a:t>
                      </a:r>
                      <a:endParaRPr lang="ru-RU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размещения ПГ требуется предварительное размещение в ЕИС соответствующего ПЗ. При этом ПЗ в УЗ ЭБ обязательно должен быть в статусе Размещено в ЕИС («зеленый шар»).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0502294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 направлении на размещение в ЕИС плана закупок, плана-графика закупок длительное время отображается статус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«Обработка в ЕИС» («желтый шар»).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Требуется дождаться отражения статуса размещения («зеленый шар») в УЗ ЭБ. Синхронизация статусов документов в ЕИС и УЗ ЭБ осуществляется ежедневно.</a:t>
                      </a: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97981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356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7DCB-2821-4486-AA53-086096FD989A}" type="slidenum">
              <a:rPr lang="ru-RU" altLang="ru-RU" smtClean="0"/>
              <a:pPr/>
              <a:t>3</a:t>
            </a:fld>
            <a:endParaRPr lang="ru-RU" alt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406109"/>
              </p:ext>
            </p:extLst>
          </p:nvPr>
        </p:nvGraphicFramePr>
        <p:xfrm>
          <a:off x="1232141" y="970200"/>
          <a:ext cx="9749712" cy="5059553"/>
        </p:xfrm>
        <a:graphic>
          <a:graphicData uri="http://schemas.openxmlformats.org/drawingml/2006/table">
            <a:tbl>
              <a:tblPr lastRow="1" bandRow="1">
                <a:tableStyleId>{5C22544A-7EE6-4342-B048-85BDC9FD1C3A}</a:tableStyleId>
              </a:tblPr>
              <a:tblGrid>
                <a:gridCol w="796788">
                  <a:extLst>
                    <a:ext uri="{9D8B030D-6E8A-4147-A177-3AD203B41FA5}">
                      <a16:colId xmlns="" xmlns:a16="http://schemas.microsoft.com/office/drawing/2014/main" val="1216687494"/>
                    </a:ext>
                  </a:extLst>
                </a:gridCol>
                <a:gridCol w="5746504">
                  <a:extLst>
                    <a:ext uri="{9D8B030D-6E8A-4147-A177-3AD203B41FA5}">
                      <a16:colId xmlns="" xmlns:a16="http://schemas.microsoft.com/office/drawing/2014/main" val="2118868223"/>
                    </a:ext>
                  </a:extLst>
                </a:gridCol>
                <a:gridCol w="3206420">
                  <a:extLst>
                    <a:ext uri="{9D8B030D-6E8A-4147-A177-3AD203B41FA5}">
                      <a16:colId xmlns="" xmlns:a16="http://schemas.microsoft.com/office/drawing/2014/main" val="3539682172"/>
                    </a:ext>
                  </a:extLst>
                </a:gridCol>
              </a:tblGrid>
              <a:tr h="6159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Дата открытия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Описание инцидента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Комментарии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24908442"/>
                  </a:ext>
                </a:extLst>
              </a:tr>
              <a:tr h="25082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08852817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направлении на размещение в ЕИС плана закупок возникает ошибка «В рамках блока «Осуществление закупки» (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commonInfo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\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execution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должен быть заполнен «Срок осуществления закупки» (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term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и/или «Периодичность осуществления закупки» (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periodicity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)»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Необходимо заполнение</a:t>
                      </a:r>
                      <a:r>
                        <a:rPr lang="ru-RU" sz="10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поля «Срок осуществления закупки» (</a:t>
                      </a:r>
                      <a:r>
                        <a:rPr lang="ru-RU" sz="1000" b="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term</a:t>
                      </a:r>
                      <a:r>
                        <a:rPr lang="ru-RU" sz="10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и/или «Периодичность осуществления закупки» в позициях плана закупок. 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Дополнительно в рамках ближайших обновлений УЗ ЭБ будет добавлен контроль на невозможность сохранения указанных 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невалидных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сведений.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3658910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направлении на размещение в ЕИС плана-графика возникает ошибка «Уполномоченной организации с кодом по СПЗ 00000000000, указанным в поле 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positions\position\</a:t>
                      </a:r>
                      <a:r>
                        <a:rPr lang="en-US" sz="10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commonInfo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\</a:t>
                      </a:r>
                      <a:r>
                        <a:rPr lang="en-US" sz="10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placingWayInfo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\</a:t>
                      </a:r>
                      <a:r>
                        <a:rPr lang="en-US" sz="10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centralizedPurchaseInfo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\</a:t>
                      </a:r>
                      <a:r>
                        <a:rPr lang="en-US" sz="10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centralizedPurchaseOrg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\</a:t>
                      </a:r>
                      <a:r>
                        <a:rPr lang="en-US" sz="10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regNum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найдено в актуальном состоянии в справочнике организаций»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позиции плана-графика закупок, для которой  установлен признак «Централизованная закупка», не указана организация, осуществляющая проведение централизованных закупок. Необходимо скорректировать и 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переотправить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сведения.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baseline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65941264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направлении на размещение в ЕИС плана-графика возникает ошибка «Следующий номер версии плана-графика с номером 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null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должен быть 1.»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Пользователю необходимо убедиться, что в подсистеме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УЗ пришел положительный протокол приема от ЕИС (План-график размещен). Далее проверить, что в новой версии плана-графика закупок установлена корректная версия размещения в ЕИС (корректность версии определяется как номер прошлой размещенной в ЕИС версии +1). В случае если в направляемом на размещение документе указана некорректная версия размещения в ЕИС, необходимо ее скорректировать.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0502294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направлении на размещение в ЕИС плана-графика возникает ошибка «Поскольку документ в ЕИС находится в статусе На контроле, изменения документа с номером версии 0 в ЕИС не принимаются.»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Необходимо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дожидаться прохождения контроля по ч.5 ст.99 в ЕИС.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97981531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971925" y="4414"/>
            <a:ext cx="8207233" cy="1081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  <a:noAutofit/>
          </a:bodyPr>
          <a:lstStyle/>
          <a:p>
            <a:pPr algn="r" defTabSz="449263" eaLnBrk="1" hangingPunct="1">
              <a:buClr>
                <a:srgbClr val="514185"/>
              </a:buClr>
              <a:buSzPct val="100000"/>
            </a:pP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Разъяснения по контролям в протоколах приема при размещении планов закупок и планов-графиков в ЕИС  </a:t>
            </a:r>
          </a:p>
        </p:txBody>
      </p:sp>
    </p:spTree>
    <p:extLst>
      <p:ext uri="{BB962C8B-B14F-4D97-AF65-F5344CB8AC3E}">
        <p14:creationId xmlns:p14="http://schemas.microsoft.com/office/powerpoint/2010/main" val="4198269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97DCB-2821-4486-AA53-086096FD989A}" type="slidenum">
              <a:rPr lang="ru-RU" altLang="ru-RU" smtClean="0"/>
              <a:pPr/>
              <a:t>4</a:t>
            </a:fld>
            <a:endParaRPr lang="ru-RU" alt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788492"/>
              </p:ext>
            </p:extLst>
          </p:nvPr>
        </p:nvGraphicFramePr>
        <p:xfrm>
          <a:off x="1328017" y="1340489"/>
          <a:ext cx="9807745" cy="4896485"/>
        </p:xfrm>
        <a:graphic>
          <a:graphicData uri="http://schemas.openxmlformats.org/drawingml/2006/table">
            <a:tbl>
              <a:tblPr lastRow="1" bandRow="1">
                <a:tableStyleId>{5C22544A-7EE6-4342-B048-85BDC9FD1C3A}</a:tableStyleId>
              </a:tblPr>
              <a:tblGrid>
                <a:gridCol w="801531">
                  <a:extLst>
                    <a:ext uri="{9D8B030D-6E8A-4147-A177-3AD203B41FA5}">
                      <a16:colId xmlns="" xmlns:a16="http://schemas.microsoft.com/office/drawing/2014/main" val="1216687494"/>
                    </a:ext>
                  </a:extLst>
                </a:gridCol>
                <a:gridCol w="5780708">
                  <a:extLst>
                    <a:ext uri="{9D8B030D-6E8A-4147-A177-3AD203B41FA5}">
                      <a16:colId xmlns="" xmlns:a16="http://schemas.microsoft.com/office/drawing/2014/main" val="2118868223"/>
                    </a:ext>
                  </a:extLst>
                </a:gridCol>
                <a:gridCol w="3225506">
                  <a:extLst>
                    <a:ext uri="{9D8B030D-6E8A-4147-A177-3AD203B41FA5}">
                      <a16:colId xmlns="" xmlns:a16="http://schemas.microsoft.com/office/drawing/2014/main" val="3539682172"/>
                    </a:ext>
                  </a:extLst>
                </a:gridCol>
              </a:tblGrid>
              <a:tr h="6159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Дата открытия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Описание инцидента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</a:rPr>
                        <a:t>Комментарии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24908442"/>
                  </a:ext>
                </a:extLst>
              </a:tr>
              <a:tr h="25082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08852817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направлении на размещение в ЕИС плана закупок возникает ошибка «Для позиции (ИКЗ, наименование позиции) начало осуществления закупки («Срок осуществления закупки от») меньше планируемого года размещения извещения, направления приглашения, заключения контракта с единственным поставщиком (подрядчиком, исполнителем)»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позиции плана</a:t>
                      </a:r>
                      <a:r>
                        <a:rPr lang="ru-RU" sz="10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закупок необходимо поменять срок осуществления закупки. В позиции плана закупок на вкладке «Общие сведения» необходимо установить значение срока осуществления закупки «с» (начало осуществления закупки) не меньше планируемого года размещения извещения.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3658910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--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направлении на размещение в ЕИС плана закупок возникает ошибка «Заказчика с кодом по Сводному реестру (код по сводному реестру), указанным в поле 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commonInfo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\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customerInfo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\</a:t>
                      </a:r>
                      <a:r>
                        <a:rPr lang="ru-RU" sz="10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regNum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не найдено в актуальном состоянии в справочнике организаций</a:t>
                      </a:r>
                      <a:endParaRPr lang="ru-RU" sz="1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Необходимо удостовериться, что организация прошла перерегистрацию в ЕИС на основании сведений Сводного реестра.</a:t>
                      </a: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65941264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направлении на размещение в ЕИС плана закупок возникает ошибка «Следующий номер версии плана закупок с номером 201701051000006001 должен быть 2.»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Пользователю необходимо убедиться, что в подсистеме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УЗ пришел положительный протокол приема от ЕИС (План закупок размещен). Далее проверить, что в новой версии плана закупок установлена корректная версия размещения в ЕИС (корректность версии определяется как номер прошлой размещенной в ЕИС версии +1). В случае если в направляемом на размещение документе указана некорректная версия размещения в ЕИС, необходимо обратиться в группу поддержки УЗ ЭБ.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0502294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направлении на размещение в ЕИС плана закупок возникает ошибка  «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Товара, работы или услуги с кодом 68.32.11.000 в тэге (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commonInfo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\OKPD2Info\OKPD2\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code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не найдено в актуальном состоянии в справочнике ОК 034–2014 (ОКПД2)»</a:t>
                      </a: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Исключить позицию из плана закупок с некорректным ОКПД 2. При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необходимости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сформировать новую позицию плана закупок с указанием валидного ОКПД2.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системного решения требуется актуализация справочника ОКПД2 в Бюджетном планировании.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CCCA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97981531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971925" y="4414"/>
            <a:ext cx="8207233" cy="1081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  <a:noAutofit/>
          </a:bodyPr>
          <a:lstStyle/>
          <a:p>
            <a:pPr algn="r" defTabSz="449263" eaLnBrk="1" hangingPunct="1">
              <a:buClr>
                <a:srgbClr val="514185"/>
              </a:buClr>
              <a:buSzPct val="100000"/>
            </a:pP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Разъяснения по контролям в протоколах приема при размещении планов закупок и планов-графиков в ЕИС  </a:t>
            </a:r>
          </a:p>
        </p:txBody>
      </p:sp>
    </p:spTree>
    <p:extLst>
      <p:ext uri="{BB962C8B-B14F-4D97-AF65-F5344CB8AC3E}">
        <p14:creationId xmlns:p14="http://schemas.microsoft.com/office/powerpoint/2010/main" val="11620252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1247</Words>
  <Application>Microsoft Office PowerPoint</Application>
  <PresentationFormat>Произвольный</PresentationFormat>
  <Paragraphs>75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2017-01-19T01:02:47Z</dcterms:created>
  <dcterms:modified xsi:type="dcterms:W3CDTF">2017-01-20T07:15:39Z</dcterms:modified>
</cp:coreProperties>
</file>