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bookmarkIdSeed="3">
  <p:sldMasterIdLst>
    <p:sldMasterId id="2147483648" r:id="rId1"/>
  </p:sldMasterIdLst>
  <p:notesMasterIdLst>
    <p:notesMasterId r:id="rId6"/>
  </p:notesMasterIdLst>
  <p:sldIdLst>
    <p:sldId id="472" r:id="rId2"/>
    <p:sldId id="473" r:id="rId3"/>
    <p:sldId id="474" r:id="rId4"/>
    <p:sldId id="475" r:id="rId5"/>
  </p:sldIdLst>
  <p:sldSz cx="12192000" cy="6858000"/>
  <p:notesSz cx="6797675" cy="9926638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Автор" initials="A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CACA"/>
    <a:srgbClr val="92D050"/>
    <a:srgbClr val="A5A4A4"/>
    <a:srgbClr val="5B9BD5"/>
    <a:srgbClr val="D2DEEF"/>
    <a:srgbClr val="EAEFF7"/>
    <a:srgbClr val="F5F8D6"/>
    <a:srgbClr val="214ABD"/>
    <a:srgbClr val="0070C0"/>
    <a:srgbClr val="0CAE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646" autoAdjust="0"/>
    <p:restoredTop sz="99172" autoAdjust="0"/>
  </p:normalViewPr>
  <p:slideViewPr>
    <p:cSldViewPr snapToGrid="0">
      <p:cViewPr>
        <p:scale>
          <a:sx n="105" d="100"/>
          <a:sy n="105" d="100"/>
        </p:scale>
        <p:origin x="-990" y="-31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commentAuthors" Target="comment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332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l"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r">
              <a:defRPr sz="1200">
                <a:cs typeface="Arial" charset="0"/>
              </a:defRPr>
            </a:lvl1pPr>
          </a:lstStyle>
          <a:p>
            <a:pPr>
              <a:defRPr/>
            </a:pPr>
            <a:fld id="{7B83E25C-18F1-4553-AFF3-B337FE6AEA80}" type="datetimeFigureOut">
              <a:rPr lang="ru-RU"/>
              <a:pPr>
                <a:defRPr/>
              </a:pPr>
              <a:t>20.01.2017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1" tIns="45715" rIns="91431" bIns="45715" rtlCol="0" anchor="ctr"/>
          <a:lstStyle/>
          <a:p>
            <a:pPr lvl="0"/>
            <a:endParaRPr lang="ru-RU" noProof="0" dirty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31" tIns="45715" rIns="91431" bIns="45715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28584"/>
            <a:ext cx="2945659" cy="496332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l"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4" y="9428584"/>
            <a:ext cx="2945659" cy="496332"/>
          </a:xfrm>
          <a:prstGeom prst="rect">
            <a:avLst/>
          </a:prstGeom>
        </p:spPr>
        <p:txBody>
          <a:bodyPr vert="horz" wrap="square" lIns="91431" tIns="45715" rIns="91431" bIns="45715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22C88944-45A6-4202-8B2E-145F7DD8B4F9}" type="slidenum">
              <a:rPr lang="ru-RU" altLang="ru-RU"/>
              <a:pPr/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345512022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2DF8A7-9CC6-4BE8-9DCF-CFFCE04DF599}" type="datetime1">
              <a:rPr lang="ru-RU"/>
              <a:pPr>
                <a:defRPr/>
              </a:pPr>
              <a:t>20.01.2017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6CBC62-0E9E-4B4A-8D2C-5D1C2B7FCD7E}" type="slidenum">
              <a:rPr lang="ru-RU" altLang="ru-RU"/>
              <a:pPr/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12059672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79890-B67A-4F60-A4AB-C0B2982E5B46}" type="datetime1">
              <a:rPr lang="ru-RU"/>
              <a:pPr>
                <a:defRPr/>
              </a:pPr>
              <a:t>20.01.2017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798ADE-79C8-4202-BDAA-95794B2CAA4B}" type="slidenum">
              <a:rPr lang="ru-RU" altLang="ru-RU"/>
              <a:pPr/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13996158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D967D7-C0C3-49BE-B193-63DC62635CAD}" type="datetime1">
              <a:rPr lang="ru-RU"/>
              <a:pPr>
                <a:defRPr/>
              </a:pPr>
              <a:t>20.01.2017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897594-075C-4C83-B799-CBE906354FCE}" type="slidenum">
              <a:rPr lang="ru-RU" altLang="ru-RU"/>
              <a:pPr/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3141358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362694-6F75-46A4-B127-1D322741D3D8}" type="datetime1">
              <a:rPr lang="ru-RU"/>
              <a:pPr>
                <a:defRPr/>
              </a:pPr>
              <a:t>20.01.2017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397DCB-2821-4486-AA53-086096FD989A}" type="slidenum">
              <a:rPr lang="ru-RU" altLang="ru-RU"/>
              <a:pPr/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1195536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341D78-A1B1-4759-B2DE-79212AFCA83F}" type="datetime1">
              <a:rPr lang="ru-RU"/>
              <a:pPr>
                <a:defRPr/>
              </a:pPr>
              <a:t>20.01.2017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38F2B9-53F2-4804-B084-DBD06DA8CF05}" type="slidenum">
              <a:rPr lang="ru-RU" altLang="ru-RU"/>
              <a:pPr/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19187688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9E7602-E1EE-4F6D-A958-F20A9179951E}" type="datetime1">
              <a:rPr lang="ru-RU"/>
              <a:pPr>
                <a:defRPr/>
              </a:pPr>
              <a:t>20.01.2017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04D0BE-626D-4BEF-9EB4-EC86D0FC8695}" type="slidenum">
              <a:rPr lang="ru-RU" altLang="ru-RU"/>
              <a:pPr/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34036832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38B6C8-EC4F-44DF-B9DC-3E5D3CC1E6B5}" type="datetime1">
              <a:rPr lang="ru-RU"/>
              <a:pPr>
                <a:defRPr/>
              </a:pPr>
              <a:t>20.01.2017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DB695B-310B-4897-8B00-8428F5FD0B20}" type="slidenum">
              <a:rPr lang="ru-RU" altLang="ru-RU"/>
              <a:pPr/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4530352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3144E0-1927-449F-B98D-7924EA6BD014}" type="datetime1">
              <a:rPr lang="ru-RU"/>
              <a:pPr>
                <a:defRPr/>
              </a:pPr>
              <a:t>20.01.2017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8AC4B4-73C4-48C5-8573-7D62172CE005}" type="slidenum">
              <a:rPr lang="ru-RU" altLang="ru-RU"/>
              <a:pPr/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2125606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14369D-0316-4E1E-86C2-9D1FE8BF2987}" type="datetime1">
              <a:rPr lang="ru-RU"/>
              <a:pPr>
                <a:defRPr/>
              </a:pPr>
              <a:t>20.01.2017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FFCC01-7066-4CD9-9DA1-83E6E175B465}" type="slidenum">
              <a:rPr lang="ru-RU" altLang="ru-RU"/>
              <a:pPr/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4748614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FC3AC6-AA5A-4970-BE24-CCC2CBEC7B09}" type="datetime1">
              <a:rPr lang="ru-RU"/>
              <a:pPr>
                <a:defRPr/>
              </a:pPr>
              <a:t>20.01.2017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9D0801-8E4D-4AB6-AE0F-4C2A2405A8A3}" type="slidenum">
              <a:rPr lang="ru-RU" altLang="ru-RU"/>
              <a:pPr/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41095664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8CDAC9-7BBD-4EF7-8AD7-8A1D5B848E04}" type="datetime1">
              <a:rPr lang="ru-RU"/>
              <a:pPr>
                <a:defRPr/>
              </a:pPr>
              <a:t>20.01.2017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8EAF79-632B-4E58-996F-B15097F87F4B}" type="slidenum">
              <a:rPr lang="ru-RU" altLang="ru-RU"/>
              <a:pPr/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24007598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0596EE3-D49C-449B-BFB0-40156AA89A46}" type="datetime1">
              <a:rPr lang="ru-RU"/>
              <a:pPr>
                <a:defRPr/>
              </a:pPr>
              <a:t>20.01.2017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2D8618D1-7C40-4837-AE2E-35EEF4EB7DA9}" type="slidenum">
              <a:rPr lang="ru-RU" altLang="ru-RU"/>
              <a:pPr/>
              <a:t>‹#›</a:t>
            </a:fld>
            <a:endParaRPr lang="ru-RU" alt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97DCB-2821-4486-AA53-086096FD989A}" type="slidenum">
              <a:rPr lang="ru-RU" altLang="ru-RU" smtClean="0"/>
              <a:pPr/>
              <a:t>1</a:t>
            </a:fld>
            <a:endParaRPr lang="ru-RU" alt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971925" y="4414"/>
            <a:ext cx="8207233" cy="10815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  <a:noAutofit/>
          </a:bodyPr>
          <a:lstStyle/>
          <a:p>
            <a:pPr algn="r" defTabSz="449263" eaLnBrk="1" hangingPunct="1">
              <a:buClr>
                <a:srgbClr val="514185"/>
              </a:buClr>
              <a:buSzPct val="100000"/>
            </a:pP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Разъяснения по контролям в протоколах приема при размещении планов закупок и планов-графиков в ЕИС  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6487792"/>
              </p:ext>
            </p:extLst>
          </p:nvPr>
        </p:nvGraphicFramePr>
        <p:xfrm>
          <a:off x="1228435" y="1031869"/>
          <a:ext cx="9762471" cy="5442585"/>
        </p:xfrm>
        <a:graphic>
          <a:graphicData uri="http://schemas.openxmlformats.org/drawingml/2006/table">
            <a:tbl>
              <a:tblPr lastRow="1" bandRow="1">
                <a:tableStyleId>{5C22544A-7EE6-4342-B048-85BDC9FD1C3A}</a:tableStyleId>
              </a:tblPr>
              <a:tblGrid>
                <a:gridCol w="797830">
                  <a:extLst>
                    <a:ext uri="{9D8B030D-6E8A-4147-A177-3AD203B41FA5}">
                      <a16:colId xmlns="" xmlns:a16="http://schemas.microsoft.com/office/drawing/2014/main" val="1216687494"/>
                    </a:ext>
                  </a:extLst>
                </a:gridCol>
                <a:gridCol w="5754025">
                  <a:extLst>
                    <a:ext uri="{9D8B030D-6E8A-4147-A177-3AD203B41FA5}">
                      <a16:colId xmlns="" xmlns:a16="http://schemas.microsoft.com/office/drawing/2014/main" val="2118868223"/>
                    </a:ext>
                  </a:extLst>
                </a:gridCol>
                <a:gridCol w="3210616">
                  <a:extLst>
                    <a:ext uri="{9D8B030D-6E8A-4147-A177-3AD203B41FA5}">
                      <a16:colId xmlns="" xmlns:a16="http://schemas.microsoft.com/office/drawing/2014/main" val="3539682172"/>
                    </a:ext>
                  </a:extLst>
                </a:gridCol>
              </a:tblGrid>
              <a:tr h="61595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b="1" dirty="0">
                          <a:solidFill>
                            <a:schemeClr val="tx1"/>
                          </a:solidFill>
                          <a:effectLst/>
                        </a:rPr>
                        <a:t>Дата открытия</a:t>
                      </a:r>
                      <a:endParaRPr lang="ru-RU" sz="1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b="1" dirty="0">
                          <a:solidFill>
                            <a:schemeClr val="tx1"/>
                          </a:solidFill>
                          <a:effectLst/>
                        </a:rPr>
                        <a:t>Описание инцидента</a:t>
                      </a:r>
                      <a:endParaRPr lang="ru-RU" sz="1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b="1" dirty="0">
                          <a:solidFill>
                            <a:schemeClr val="tx1"/>
                          </a:solidFill>
                          <a:effectLst/>
                        </a:rPr>
                        <a:t>Комментарии</a:t>
                      </a:r>
                      <a:endParaRPr lang="ru-RU" sz="1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824908442"/>
                  </a:ext>
                </a:extLst>
              </a:tr>
              <a:tr h="250825"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408852817"/>
                  </a:ext>
                </a:extLst>
              </a:tr>
              <a:tr h="6381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b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CCCAC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</a:t>
                      </a:r>
                      <a:r>
                        <a:rPr lang="ru-RU" sz="1000" b="0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направлении на размещение в ЕИС плана закупок возникает ошибка «Код(ы) вида расхода </a:t>
                      </a:r>
                      <a:r>
                        <a:rPr lang="en-US" sz="1000" b="0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[242, 244]</a:t>
                      </a:r>
                      <a:r>
                        <a:rPr lang="ru-RU" sz="1000" b="0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не уникален для особой закупки»</a:t>
                      </a:r>
                      <a:endParaRPr lang="ru-RU" sz="1000" b="0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CCCAC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Требуется в план</a:t>
                      </a:r>
                      <a:r>
                        <a:rPr lang="ru-RU" sz="1000" b="0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закупок включить не более одной ППЗ определенного типа особой закупки, определенного кода вида расходов в рамках одного год размещения извещения.</a:t>
                      </a:r>
                      <a:endParaRPr lang="ru-RU" sz="1000" b="0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CCCACA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3658910"/>
                  </a:ext>
                </a:extLst>
              </a:tr>
              <a:tr h="6381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CCCAC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</a:t>
                      </a:r>
                      <a:r>
                        <a:rPr lang="ru-RU" sz="1000" b="0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направлении на размещение в ЕИС плана закупок возникает ошибка «Код ОКОПФ, указанный в тэге </a:t>
                      </a:r>
                      <a:r>
                        <a:rPr lang="ru-RU" sz="1000" b="0" baseline="0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commonInfo</a:t>
                      </a:r>
                      <a:r>
                        <a:rPr lang="ru-RU" sz="1000" b="0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\</a:t>
                      </a:r>
                      <a:r>
                        <a:rPr lang="ru-RU" sz="1000" b="0" baseline="0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customerInfo</a:t>
                      </a:r>
                      <a:r>
                        <a:rPr lang="ru-RU" sz="1000" b="0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\OKOPF\</a:t>
                      </a:r>
                      <a:r>
                        <a:rPr lang="ru-RU" sz="1000" b="0" baseline="0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code</a:t>
                      </a:r>
                      <a:r>
                        <a:rPr lang="ru-RU" sz="1000" b="0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не найден в актуальном состоянии в справочнике ОКОПФ в ЕИС»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CCCAC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Проблема возникает по причине наличия дублей (с неактуальными значениями реквизитов) в справочнике Сводный реестр, используемого в УЗ ЭБ. На текущий момент проводится работа по удалению дублирующих записей группой поддержки НСИ ФОРС.</a:t>
                      </a:r>
                    </a:p>
                  </a:txBody>
                  <a:tcPr marL="9525" marR="9525" marT="9525" marB="0">
                    <a:solidFill>
                      <a:srgbClr val="CCCACA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865941264"/>
                  </a:ext>
                </a:extLst>
              </a:tr>
              <a:tr h="6381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CCCACA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</a:t>
                      </a:r>
                      <a:r>
                        <a:rPr lang="ru-RU" sz="1000" b="0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направлении на размещение в ЕИС плана закупок, плана-графика закупок возникает ошибка «</a:t>
                      </a:r>
                      <a:r>
                        <a:rPr lang="ru-RU" sz="1000" u="none" strike="noStrike" dirty="0" smtClean="0">
                          <a:effectLst/>
                        </a:rPr>
                        <a:t>непредвиденная ошибка в интеграционном адаптере РПГ (РПЗ)».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rgbClr val="CCCAC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u="none" strike="noStrike" dirty="0" smtClean="0">
                          <a:effectLst/>
                        </a:rPr>
                        <a:t>Необходимо повторить отправку документа в ЕИС</a:t>
                      </a:r>
                      <a:r>
                        <a:rPr lang="en-US" sz="1000" u="none" strike="noStrike" baseline="0" dirty="0" smtClean="0">
                          <a:effectLst/>
                        </a:rPr>
                        <a:t> </a:t>
                      </a:r>
                      <a:r>
                        <a:rPr lang="ru-RU" sz="1000" u="none" strike="noStrike" baseline="0" dirty="0" smtClean="0">
                          <a:effectLst/>
                        </a:rPr>
                        <a:t>после обновления ЕИС версией 7.0.9, планируемой к установке 19.01.17.</a:t>
                      </a:r>
                      <a:endParaRPr lang="ru-RU" sz="1000" b="0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rgbClr val="CCCACA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47898104"/>
                  </a:ext>
                </a:extLst>
              </a:tr>
              <a:tr h="6381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--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CCCAC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</a:t>
                      </a:r>
                      <a:r>
                        <a:rPr lang="ru-RU" sz="1000" b="0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направлении на размещение в ЕИС плана закупок возникает ошибка «В сведениях позиции ИКЗ (номер ИКЗ), объект(ы) закупки (Наименование закупки) дата принятия нормативно-правового (правового) акта Приказ ФНС России больше текущей даты.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CCCAC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Необходимо скорректировать дату принятия нормативно-правового акта в обосновании закупки,</a:t>
                      </a:r>
                      <a:r>
                        <a:rPr lang="ru-RU" sz="1000" b="0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установив ее значение менее текущей даты. Дополнительно в рамках ближайших обновлений УЗ ЭБ будет добавлен контроль на невозможность сохранения указанных </a:t>
                      </a:r>
                      <a:r>
                        <a:rPr lang="ru-RU" sz="1000" b="0" baseline="0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невалидных</a:t>
                      </a:r>
                      <a:r>
                        <a:rPr lang="ru-RU" sz="1000" b="0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сведений.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CCCACA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300502294"/>
                  </a:ext>
                </a:extLst>
              </a:tr>
              <a:tr h="6381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CCCAC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</a:t>
                      </a:r>
                      <a:r>
                        <a:rPr lang="ru-RU" sz="1000" b="0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направлении на размещение в ЕИС плана закупок возникает ошибка  «Значение (</a:t>
                      </a:r>
                      <a:r>
                        <a:rPr lang="ru-RU" sz="1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Пункты НПА</a:t>
                      </a:r>
                      <a:r>
                        <a:rPr lang="ru-RU" sz="1000" b="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 с параметром </a:t>
                      </a:r>
                      <a:r>
                        <a:rPr lang="ru-RU" sz="1000" b="0" baseline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length</a:t>
                      </a:r>
                      <a:r>
                        <a:rPr lang="ru-RU" sz="1000" b="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= 482 не является допустимым с учетом </a:t>
                      </a:r>
                      <a:r>
                        <a:rPr lang="ru-RU" sz="1000" b="0" baseline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maxLength</a:t>
                      </a:r>
                      <a:r>
                        <a:rPr lang="ru-RU" sz="1000" b="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256 для типа </a:t>
                      </a:r>
                      <a:r>
                        <a:rPr lang="en-US" sz="1000" b="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AnonType_paragraphsmissingInRegulationRuleszfcs_purchasePlanLegalActsType.&lt;/|&gt;&lt;|&gt;73:62204 cvc-type.3.1.3:</a:t>
                      </a:r>
                      <a:endParaRPr lang="ru-RU" sz="1000" b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CCCAC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Скорректировать количество символов в поле </a:t>
                      </a:r>
                      <a:r>
                        <a:rPr lang="ru-RU" sz="1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Пункты НПА в обосновании</a:t>
                      </a:r>
                      <a:r>
                        <a:rPr lang="ru-RU" sz="1000" b="0" i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закупок</a:t>
                      </a:r>
                      <a:r>
                        <a:rPr lang="ru-RU" sz="1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</a:t>
                      </a:r>
                      <a:r>
                        <a:rPr lang="ru-RU" sz="1000" b="0" i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указав значение, не превышающее по длине 256 символов. Соответствующий контроль на невозможность сохранения был добавлен в обновлении 08.01.17.</a:t>
                      </a:r>
                      <a:endParaRPr lang="ru-RU" sz="1000" b="0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CCCACA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197981531"/>
                  </a:ext>
                </a:extLst>
              </a:tr>
              <a:tr h="6381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CCCAC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</a:t>
                      </a:r>
                      <a:r>
                        <a:rPr lang="ru-RU" sz="1000" b="0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направлении на размещение в ЕИС плана закупок, плана-графика закупок возникает ошибка «Отсутствует установленная подтвержденная незаблокированная связь Заказчика с Органом контроль»</a:t>
                      </a:r>
                      <a:endParaRPr lang="ru-RU" sz="1000" b="0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CCCAC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Необходимо установление связи</a:t>
                      </a:r>
                      <a:r>
                        <a:rPr lang="ru-RU" sz="1000" b="0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Органом контроля с соответствующим Заказчиком.</a:t>
                      </a:r>
                      <a:endParaRPr lang="ru-RU" sz="1000" b="0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CCCACA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837784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94378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97DCB-2821-4486-AA53-086096FD989A}" type="slidenum">
              <a:rPr lang="ru-RU" altLang="ru-RU" smtClean="0"/>
              <a:pPr/>
              <a:t>2</a:t>
            </a:fld>
            <a:endParaRPr lang="ru-RU" alt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971925" y="13382"/>
            <a:ext cx="8207233" cy="10815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  <a:noAutofit/>
          </a:bodyPr>
          <a:lstStyle/>
          <a:p>
            <a:pPr algn="r" defTabSz="449263" eaLnBrk="1" hangingPunct="1">
              <a:buClr>
                <a:srgbClr val="514185"/>
              </a:buClr>
              <a:buSzPct val="100000"/>
            </a:pP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Статистика обращений в части контроля по части 5 статьи 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99 Федерального закона от 05.04.2013 №</a:t>
            </a: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44-ФЗ и интеграции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7089452"/>
              </p:ext>
            </p:extLst>
          </p:nvPr>
        </p:nvGraphicFramePr>
        <p:xfrm>
          <a:off x="1196281" y="1660486"/>
          <a:ext cx="9903267" cy="4305681"/>
        </p:xfrm>
        <a:graphic>
          <a:graphicData uri="http://schemas.openxmlformats.org/drawingml/2006/table">
            <a:tbl>
              <a:tblPr lastRow="1" bandRow="1">
                <a:tableStyleId>{5C22544A-7EE6-4342-B048-85BDC9FD1C3A}</a:tableStyleId>
              </a:tblPr>
              <a:tblGrid>
                <a:gridCol w="809337">
                  <a:extLst>
                    <a:ext uri="{9D8B030D-6E8A-4147-A177-3AD203B41FA5}">
                      <a16:colId xmlns="" xmlns:a16="http://schemas.microsoft.com/office/drawing/2014/main" val="1216687494"/>
                    </a:ext>
                  </a:extLst>
                </a:gridCol>
                <a:gridCol w="5837010">
                  <a:extLst>
                    <a:ext uri="{9D8B030D-6E8A-4147-A177-3AD203B41FA5}">
                      <a16:colId xmlns="" xmlns:a16="http://schemas.microsoft.com/office/drawing/2014/main" val="2118868223"/>
                    </a:ext>
                  </a:extLst>
                </a:gridCol>
                <a:gridCol w="3256920">
                  <a:extLst>
                    <a:ext uri="{9D8B030D-6E8A-4147-A177-3AD203B41FA5}">
                      <a16:colId xmlns="" xmlns:a16="http://schemas.microsoft.com/office/drawing/2014/main" val="3539682172"/>
                    </a:ext>
                  </a:extLst>
                </a:gridCol>
              </a:tblGrid>
              <a:tr h="61595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b="1" dirty="0">
                          <a:solidFill>
                            <a:schemeClr val="tx1"/>
                          </a:solidFill>
                          <a:effectLst/>
                        </a:rPr>
                        <a:t>Дата открытия</a:t>
                      </a:r>
                      <a:endParaRPr lang="ru-RU" sz="1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b="1" dirty="0">
                          <a:solidFill>
                            <a:schemeClr val="tx1"/>
                          </a:solidFill>
                          <a:effectLst/>
                        </a:rPr>
                        <a:t>Описание инцидента</a:t>
                      </a:r>
                      <a:endParaRPr lang="ru-RU" sz="1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b="1" dirty="0">
                          <a:solidFill>
                            <a:schemeClr val="tx1"/>
                          </a:solidFill>
                          <a:effectLst/>
                        </a:rPr>
                        <a:t>Комментарии</a:t>
                      </a:r>
                      <a:endParaRPr lang="ru-RU" sz="1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824908442"/>
                  </a:ext>
                </a:extLst>
              </a:tr>
              <a:tr h="250825"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408852817"/>
                  </a:ext>
                </a:extLst>
              </a:tr>
              <a:tr h="6381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b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CCCAC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</a:t>
                      </a:r>
                      <a:r>
                        <a:rPr lang="ru-RU" sz="1000" b="0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направлении на размещение в ЕИС плана закупок, плана-графика закупок возникают ошибки «Существует план закупок на 2017 год, сформированный в ЕИС»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CCCAC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</a:t>
                      </a:r>
                      <a:r>
                        <a:rPr lang="ru-RU" sz="1000" b="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случае если Заказчиком ранее был сформирован и размещен ПЗ в ЕИС через УЗ ЭБ (</a:t>
                      </a:r>
                      <a:r>
                        <a:rPr lang="en-US" sz="1000" b="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zakupki.gov.ru</a:t>
                      </a:r>
                      <a:r>
                        <a:rPr lang="ru-RU" sz="1000" b="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), то дальнейшая работа Заказчика также должна осуществляться через </a:t>
                      </a:r>
                      <a:r>
                        <a:rPr lang="en-US" sz="1000" b="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zakupki.gov.ru</a:t>
                      </a:r>
                      <a:r>
                        <a:rPr lang="ru-RU" sz="1000" b="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 случае если Заказчик формировал ПЗ только в УЗ ЭБ (</a:t>
                      </a:r>
                      <a:r>
                        <a:rPr lang="en-US" sz="1000" b="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budget.gov.ru</a:t>
                      </a:r>
                      <a:r>
                        <a:rPr lang="ru-RU" sz="1000" b="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r>
                        <a:rPr lang="en-US" sz="1000" b="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000" b="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то требуется дождаться отражения статуса размещения («зеленый шар») в УЗ ЭБ. Синхронизация статусов документов в ЕИС и УЗ ЭБ осуществляется ежедневно.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CCCACA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3658910"/>
                  </a:ext>
                </a:extLst>
              </a:tr>
              <a:tr h="6381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--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CCCAC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</a:t>
                      </a:r>
                      <a:r>
                        <a:rPr lang="ru-RU" sz="1000" b="0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направлении на размещение в ЕИС плана закупок, плана-графика закупок возникают ошибки «</a:t>
                      </a:r>
                      <a:r>
                        <a:rPr lang="ru-RU" sz="1000" u="none" strike="noStrike" dirty="0" smtClean="0">
                          <a:effectLst/>
                        </a:rPr>
                        <a:t>Объект с внешним идентификатором уже существует в ЕИС</a:t>
                      </a:r>
                      <a:r>
                        <a:rPr lang="ru-RU" sz="1000" b="0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CCCAC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Повторных отправок документов в ЕИС не требуется, необходимо </a:t>
                      </a:r>
                      <a:r>
                        <a:rPr lang="ru-RU" sz="1000" b="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дождаться отражения статуса размещения («зеленый шар») в УЗ ЭБ. Синхронизация статусов документов в ЕИС и УЗ ЭБ осуществляется ежедневно.</a:t>
                      </a:r>
                      <a:endParaRPr lang="ru-RU" sz="1000" b="0" baseline="0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CCCACA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865941264"/>
                  </a:ext>
                </a:extLst>
              </a:tr>
              <a:tr h="6381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CCCAC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u="none" strike="noStrike" dirty="0" smtClean="0">
                          <a:effectLst/>
                        </a:rPr>
                        <a:t>При направлении</a:t>
                      </a:r>
                      <a:r>
                        <a:rPr lang="ru-RU" sz="1000" u="none" strike="noStrike" baseline="0" dirty="0" smtClean="0">
                          <a:effectLst/>
                        </a:rPr>
                        <a:t> на размещение в ЕИС плана-графика закупок возникает </a:t>
                      </a:r>
                      <a:r>
                        <a:rPr lang="ru-RU" sz="1000" u="none" strike="noStrike" dirty="0" smtClean="0">
                          <a:effectLst/>
                        </a:rPr>
                        <a:t>ошибка «план-график закупок содержит позиции, которых нет в размещенном плане закупок»</a:t>
                      </a:r>
                      <a:endParaRPr lang="ru-RU" sz="1000" b="0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CCCAC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Для</a:t>
                      </a:r>
                      <a:r>
                        <a:rPr lang="ru-RU" sz="1000" b="0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размещения ПГ требуется предварительное размещение в ЕИС соответствующего ПЗ. При этом ПЗ в УЗ ЭБ обязательно должен быть в статусе Размещено в ЕИС («зеленый шар»).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CCCACA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300502294"/>
                  </a:ext>
                </a:extLst>
              </a:tr>
              <a:tr h="6381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CCCAC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 направлении на размещение в ЕИС плана закупок, плана-графика закупок длительное время отображается статус</a:t>
                      </a:r>
                      <a:r>
                        <a:rPr lang="ru-RU" sz="1000" b="0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«Обработка в ЕИС» («желтый шар»).</a:t>
                      </a:r>
                      <a:endParaRPr lang="ru-RU" sz="1000" b="0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CCCAC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Требуется дождаться отражения статуса размещения («зеленый шар») в УЗ ЭБ. Синхронизация статусов документов в ЕИС и УЗ ЭБ осуществляется ежедневно.</a:t>
                      </a:r>
                    </a:p>
                  </a:txBody>
                  <a:tcPr marL="9525" marR="9525" marT="9525" marB="0">
                    <a:solidFill>
                      <a:srgbClr val="CCCACA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1979815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23561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97DCB-2821-4486-AA53-086096FD989A}" type="slidenum">
              <a:rPr lang="ru-RU" altLang="ru-RU" smtClean="0"/>
              <a:pPr/>
              <a:t>3</a:t>
            </a:fld>
            <a:endParaRPr lang="ru-RU" alt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1406109"/>
              </p:ext>
            </p:extLst>
          </p:nvPr>
        </p:nvGraphicFramePr>
        <p:xfrm>
          <a:off x="1232141" y="970200"/>
          <a:ext cx="9749712" cy="5059553"/>
        </p:xfrm>
        <a:graphic>
          <a:graphicData uri="http://schemas.openxmlformats.org/drawingml/2006/table">
            <a:tbl>
              <a:tblPr lastRow="1" bandRow="1">
                <a:tableStyleId>{5C22544A-7EE6-4342-B048-85BDC9FD1C3A}</a:tableStyleId>
              </a:tblPr>
              <a:tblGrid>
                <a:gridCol w="796788">
                  <a:extLst>
                    <a:ext uri="{9D8B030D-6E8A-4147-A177-3AD203B41FA5}">
                      <a16:colId xmlns="" xmlns:a16="http://schemas.microsoft.com/office/drawing/2014/main" val="1216687494"/>
                    </a:ext>
                  </a:extLst>
                </a:gridCol>
                <a:gridCol w="5746504">
                  <a:extLst>
                    <a:ext uri="{9D8B030D-6E8A-4147-A177-3AD203B41FA5}">
                      <a16:colId xmlns="" xmlns:a16="http://schemas.microsoft.com/office/drawing/2014/main" val="2118868223"/>
                    </a:ext>
                  </a:extLst>
                </a:gridCol>
                <a:gridCol w="3206420">
                  <a:extLst>
                    <a:ext uri="{9D8B030D-6E8A-4147-A177-3AD203B41FA5}">
                      <a16:colId xmlns="" xmlns:a16="http://schemas.microsoft.com/office/drawing/2014/main" val="3539682172"/>
                    </a:ext>
                  </a:extLst>
                </a:gridCol>
              </a:tblGrid>
              <a:tr h="61595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b="1" dirty="0">
                          <a:solidFill>
                            <a:schemeClr val="tx1"/>
                          </a:solidFill>
                          <a:effectLst/>
                        </a:rPr>
                        <a:t>Дата открытия</a:t>
                      </a:r>
                      <a:endParaRPr lang="ru-RU" sz="1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b="1" dirty="0">
                          <a:solidFill>
                            <a:schemeClr val="tx1"/>
                          </a:solidFill>
                          <a:effectLst/>
                        </a:rPr>
                        <a:t>Описание инцидента</a:t>
                      </a:r>
                      <a:endParaRPr lang="ru-RU" sz="1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b="1" dirty="0">
                          <a:solidFill>
                            <a:schemeClr val="tx1"/>
                          </a:solidFill>
                          <a:effectLst/>
                        </a:rPr>
                        <a:t>Комментарии</a:t>
                      </a:r>
                      <a:endParaRPr lang="ru-RU" sz="1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824908442"/>
                  </a:ext>
                </a:extLst>
              </a:tr>
              <a:tr h="250825"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408852817"/>
                  </a:ext>
                </a:extLst>
              </a:tr>
              <a:tr h="6381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b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CCCAC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</a:t>
                      </a:r>
                      <a:r>
                        <a:rPr lang="ru-RU" sz="1000" b="0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направлении на размещение в ЕИС плана закупок возникает ошибка «В рамках блока «Осуществление закупки» (</a:t>
                      </a:r>
                      <a:r>
                        <a:rPr lang="ru-RU" sz="1000" b="0" baseline="0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commonInfo</a:t>
                      </a:r>
                      <a:r>
                        <a:rPr lang="ru-RU" sz="1000" b="0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\</a:t>
                      </a:r>
                      <a:r>
                        <a:rPr lang="ru-RU" sz="1000" b="0" baseline="0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execution</a:t>
                      </a:r>
                      <a:r>
                        <a:rPr lang="ru-RU" sz="1000" b="0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 должен быть заполнен «Срок осуществления закупки» (</a:t>
                      </a:r>
                      <a:r>
                        <a:rPr lang="ru-RU" sz="1000" b="0" baseline="0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term</a:t>
                      </a:r>
                      <a:r>
                        <a:rPr lang="ru-RU" sz="1000" b="0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 и/или «Периодичность осуществления закупки» (</a:t>
                      </a:r>
                      <a:r>
                        <a:rPr lang="ru-RU" sz="1000" b="0" baseline="0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periodicity</a:t>
                      </a:r>
                      <a:r>
                        <a:rPr lang="ru-RU" sz="1000" b="0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)»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CCCAC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Необходимо заполнение</a:t>
                      </a:r>
                      <a:r>
                        <a:rPr lang="ru-RU" sz="1000" b="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поля «Срок осуществления закупки» (</a:t>
                      </a:r>
                      <a:r>
                        <a:rPr lang="ru-RU" sz="1000" b="0" baseline="0" dirty="0" err="1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term</a:t>
                      </a:r>
                      <a:r>
                        <a:rPr lang="ru-RU" sz="1000" b="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 и/или «Периодичность осуществления закупки» в позициях плана закупок. </a:t>
                      </a:r>
                      <a:r>
                        <a:rPr lang="ru-RU" sz="1000" b="0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Дополнительно в рамках ближайших обновлений УЗ ЭБ будет добавлен контроль на невозможность сохранения указанных </a:t>
                      </a:r>
                      <a:r>
                        <a:rPr lang="ru-RU" sz="1000" b="0" baseline="0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невалидных</a:t>
                      </a:r>
                      <a:r>
                        <a:rPr lang="ru-RU" sz="1000" b="0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сведений.</a:t>
                      </a:r>
                      <a:endParaRPr lang="ru-RU" sz="1000" b="0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CCCACA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3658910"/>
                  </a:ext>
                </a:extLst>
              </a:tr>
              <a:tr h="6381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CCCAC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</a:t>
                      </a:r>
                      <a:r>
                        <a:rPr lang="ru-RU" sz="1000" b="0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направлении на размещение в ЕИС плана-графика возникает ошибка «Уполномоченной организации с кодом по СПЗ 00000000000, указанным в поле </a:t>
                      </a:r>
                      <a:r>
                        <a:rPr lang="en-US" sz="1000" b="0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positions\position\</a:t>
                      </a:r>
                      <a:r>
                        <a:rPr lang="en-US" sz="1000" b="0" baseline="0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commonInfo</a:t>
                      </a:r>
                      <a:r>
                        <a:rPr lang="en-US" sz="1000" b="0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\</a:t>
                      </a:r>
                      <a:r>
                        <a:rPr lang="en-US" sz="1000" b="0" baseline="0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placingWayInfo</a:t>
                      </a:r>
                      <a:r>
                        <a:rPr lang="en-US" sz="1000" b="0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\</a:t>
                      </a:r>
                      <a:r>
                        <a:rPr lang="en-US" sz="1000" b="0" baseline="0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centralizedPurchaseInfo</a:t>
                      </a:r>
                      <a:r>
                        <a:rPr lang="en-US" sz="1000" b="0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\</a:t>
                      </a:r>
                      <a:r>
                        <a:rPr lang="en-US" sz="1000" b="0" baseline="0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centralizedPurchaseOrg</a:t>
                      </a:r>
                      <a:r>
                        <a:rPr lang="en-US" sz="1000" b="0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\</a:t>
                      </a:r>
                      <a:r>
                        <a:rPr lang="en-US" sz="1000" b="0" baseline="0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regNum</a:t>
                      </a:r>
                      <a:r>
                        <a:rPr lang="en-US" sz="1000" b="0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00" b="0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не найдено в актуальном состоянии в справочнике организаций»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CCCAC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 позиции плана-графика закупок, для которой  установлен признак «Централизованная закупка», не указана организация, осуществляющая проведение централизованных закупок. Необходимо скорректировать и </a:t>
                      </a:r>
                      <a:r>
                        <a:rPr lang="ru-RU" sz="1000" b="0" baseline="0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переотправить</a:t>
                      </a:r>
                      <a:r>
                        <a:rPr lang="ru-RU" sz="1000" b="0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сведения.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b="0" baseline="0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CCCACA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865941264"/>
                  </a:ext>
                </a:extLst>
              </a:tr>
              <a:tr h="6381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CCCAC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</a:t>
                      </a:r>
                      <a:r>
                        <a:rPr lang="ru-RU" sz="1000" b="0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направлении на размещение в ЕИС плана-графика возникает ошибка «Следующий номер версии плана-графика с номером </a:t>
                      </a:r>
                      <a:r>
                        <a:rPr lang="ru-RU" sz="1000" b="0" baseline="0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null</a:t>
                      </a:r>
                      <a:r>
                        <a:rPr lang="ru-RU" sz="1000" b="0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должен быть 1.»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CCCAC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Пользователю необходимо убедиться, что в подсистеме</a:t>
                      </a:r>
                      <a:r>
                        <a:rPr lang="ru-RU" sz="1000" b="0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УЗ пришел положительный протокол приема от ЕИС (План-график размещен). Далее проверить, что в новой версии плана-графика закупок установлена корректная версия размещения в ЕИС (корректность версии определяется как номер прошлой размещенной в ЕИС версии +1). В случае если в направляемом на размещение документе указана некорректная версия размещения в ЕИС, необходимо ее скорректировать.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CCCACA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300502294"/>
                  </a:ext>
                </a:extLst>
              </a:tr>
              <a:tr h="6381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CCCAC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</a:t>
                      </a:r>
                      <a:r>
                        <a:rPr lang="ru-RU" sz="1000" b="0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направлении на размещение в ЕИС плана-графика возникает ошибка «Поскольку документ в ЕИС находится в статусе На контроле, изменения документа с номером версии 0 в ЕИС не принимаются.»</a:t>
                      </a:r>
                      <a:endParaRPr lang="ru-RU" sz="1000" b="0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CCCAC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Необходимо</a:t>
                      </a:r>
                      <a:r>
                        <a:rPr lang="ru-RU" sz="1000" b="0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дожидаться прохождения контроля по ч.5 ст.99 в ЕИС.</a:t>
                      </a:r>
                      <a:endParaRPr lang="ru-RU" sz="1000" b="0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CCCACA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197981531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3971925" y="4414"/>
            <a:ext cx="8207233" cy="10815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  <a:noAutofit/>
          </a:bodyPr>
          <a:lstStyle/>
          <a:p>
            <a:pPr algn="r" defTabSz="449263" eaLnBrk="1" hangingPunct="1">
              <a:buClr>
                <a:srgbClr val="514185"/>
              </a:buClr>
              <a:buSzPct val="100000"/>
            </a:pP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Разъяснения по контролям в протоколах приема при размещении планов закупок и планов-графиков в ЕИС  </a:t>
            </a:r>
          </a:p>
        </p:txBody>
      </p:sp>
    </p:spTree>
    <p:extLst>
      <p:ext uri="{BB962C8B-B14F-4D97-AF65-F5344CB8AC3E}">
        <p14:creationId xmlns:p14="http://schemas.microsoft.com/office/powerpoint/2010/main" val="41982697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97DCB-2821-4486-AA53-086096FD989A}" type="slidenum">
              <a:rPr lang="ru-RU" altLang="ru-RU" smtClean="0"/>
              <a:pPr/>
              <a:t>4</a:t>
            </a:fld>
            <a:endParaRPr lang="ru-RU" alt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5788492"/>
              </p:ext>
            </p:extLst>
          </p:nvPr>
        </p:nvGraphicFramePr>
        <p:xfrm>
          <a:off x="1328017" y="1340489"/>
          <a:ext cx="9807745" cy="4896485"/>
        </p:xfrm>
        <a:graphic>
          <a:graphicData uri="http://schemas.openxmlformats.org/drawingml/2006/table">
            <a:tbl>
              <a:tblPr lastRow="1" bandRow="1">
                <a:tableStyleId>{5C22544A-7EE6-4342-B048-85BDC9FD1C3A}</a:tableStyleId>
              </a:tblPr>
              <a:tblGrid>
                <a:gridCol w="801531">
                  <a:extLst>
                    <a:ext uri="{9D8B030D-6E8A-4147-A177-3AD203B41FA5}">
                      <a16:colId xmlns="" xmlns:a16="http://schemas.microsoft.com/office/drawing/2014/main" val="1216687494"/>
                    </a:ext>
                  </a:extLst>
                </a:gridCol>
                <a:gridCol w="5780708">
                  <a:extLst>
                    <a:ext uri="{9D8B030D-6E8A-4147-A177-3AD203B41FA5}">
                      <a16:colId xmlns="" xmlns:a16="http://schemas.microsoft.com/office/drawing/2014/main" val="2118868223"/>
                    </a:ext>
                  </a:extLst>
                </a:gridCol>
                <a:gridCol w="3225506">
                  <a:extLst>
                    <a:ext uri="{9D8B030D-6E8A-4147-A177-3AD203B41FA5}">
                      <a16:colId xmlns="" xmlns:a16="http://schemas.microsoft.com/office/drawing/2014/main" val="3539682172"/>
                    </a:ext>
                  </a:extLst>
                </a:gridCol>
              </a:tblGrid>
              <a:tr h="61595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b="1" dirty="0">
                          <a:solidFill>
                            <a:schemeClr val="tx1"/>
                          </a:solidFill>
                          <a:effectLst/>
                        </a:rPr>
                        <a:t>Дата открытия</a:t>
                      </a:r>
                      <a:endParaRPr lang="ru-RU" sz="1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b="1" dirty="0">
                          <a:solidFill>
                            <a:schemeClr val="tx1"/>
                          </a:solidFill>
                          <a:effectLst/>
                        </a:rPr>
                        <a:t>Описание инцидента</a:t>
                      </a:r>
                      <a:endParaRPr lang="ru-RU" sz="1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b="1" dirty="0">
                          <a:solidFill>
                            <a:schemeClr val="tx1"/>
                          </a:solidFill>
                          <a:effectLst/>
                        </a:rPr>
                        <a:t>Комментарии</a:t>
                      </a:r>
                      <a:endParaRPr lang="ru-RU" sz="1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824908442"/>
                  </a:ext>
                </a:extLst>
              </a:tr>
              <a:tr h="250825"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408852817"/>
                  </a:ext>
                </a:extLst>
              </a:tr>
              <a:tr h="6381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b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CCCAC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</a:t>
                      </a:r>
                      <a:r>
                        <a:rPr lang="ru-RU" sz="1000" b="0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направлении на размещение в ЕИС плана закупок возникает ошибка «Для позиции (ИКЗ, наименование позиции) начало осуществления закупки («Срок осуществления закупки от») меньше планируемого года размещения извещения, направления приглашения, заключения контракта с единственным поставщиком (подрядчиком, исполнителем)»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CCCAC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 позиции плана</a:t>
                      </a:r>
                      <a:r>
                        <a:rPr lang="ru-RU" sz="1000" b="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закупок необходимо поменять срок осуществления закупки. В позиции плана закупок на вкладке «Общие сведения» необходимо установить значение срока осуществления закупки «с» (начало осуществления закупки) не меньше планируемого года размещения извещения.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CCCACA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3658910"/>
                  </a:ext>
                </a:extLst>
              </a:tr>
              <a:tr h="6381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--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CCCAC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</a:t>
                      </a:r>
                      <a:r>
                        <a:rPr lang="ru-RU" sz="1000" b="0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направлении на размещение в ЕИС плана закупок возникает ошибка «Заказчика с кодом по Сводному реестру (код по сводному реестру), указанным в поле </a:t>
                      </a:r>
                      <a:r>
                        <a:rPr lang="ru-RU" sz="1000" b="0" baseline="0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commonInfo</a:t>
                      </a:r>
                      <a:r>
                        <a:rPr lang="ru-RU" sz="1000" b="0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\</a:t>
                      </a:r>
                      <a:r>
                        <a:rPr lang="ru-RU" sz="1000" b="0" baseline="0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customerInfo</a:t>
                      </a:r>
                      <a:r>
                        <a:rPr lang="ru-RU" sz="1000" b="0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\</a:t>
                      </a:r>
                      <a:r>
                        <a:rPr lang="ru-RU" sz="1000" b="0" baseline="0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regNum</a:t>
                      </a:r>
                      <a:r>
                        <a:rPr lang="ru-RU" sz="1000" b="0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не найдено в актуальном состоянии в справочнике организаций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CCCAC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Необходимо удостовериться, что организация прошла перерегистрацию в ЕИС на основании сведений Сводного реестра.</a:t>
                      </a:r>
                    </a:p>
                  </a:txBody>
                  <a:tcPr marL="9525" marR="9525" marT="9525" marB="0">
                    <a:solidFill>
                      <a:srgbClr val="CCCACA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865941264"/>
                  </a:ext>
                </a:extLst>
              </a:tr>
              <a:tr h="6381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CCCAC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</a:t>
                      </a:r>
                      <a:r>
                        <a:rPr lang="ru-RU" sz="1000" b="0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направлении на размещение в ЕИС плана закупок возникает ошибка «Следующий номер версии плана закупок с номером 201701051000006001 должен быть 2.»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CCCAC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Пользователю необходимо убедиться, что в подсистеме</a:t>
                      </a:r>
                      <a:r>
                        <a:rPr lang="ru-RU" sz="1000" b="0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УЗ пришел положительный протокол приема от ЕИС (План закупок размещен). Далее проверить, что в новой версии плана закупок установлена корректная версия размещения в ЕИС (корректность версии определяется как номер прошлой размещенной в ЕИС версии +1). В случае если в направляемом на размещение документе указана некорректная версия размещения в ЕИС, необходимо обратиться в группу поддержки УЗ ЭБ.</a:t>
                      </a:r>
                      <a:endParaRPr lang="ru-RU" sz="1000" b="0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CCCACA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300502294"/>
                  </a:ext>
                </a:extLst>
              </a:tr>
              <a:tr h="6381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CCCAC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</a:t>
                      </a:r>
                      <a:r>
                        <a:rPr lang="ru-RU" sz="1000" b="0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направлении на размещение в ЕИС плана закупок возникает ошибка  «</a:t>
                      </a: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Товара, работы или услуги с кодом 68.32.11.000 в тэге (</a:t>
                      </a:r>
                      <a:r>
                        <a:rPr lang="ru-RU" sz="1000" b="0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commonInfo</a:t>
                      </a: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\OKPD2Info\OKPD2\</a:t>
                      </a:r>
                      <a:r>
                        <a:rPr lang="ru-RU" sz="1000" b="0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code</a:t>
                      </a: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 не найдено в актуальном состоянии в справочнике ОК 034–2014 (ОКПД2)»</a:t>
                      </a:r>
                    </a:p>
                  </a:txBody>
                  <a:tcPr marL="9525" marR="9525" marT="9525" marB="0">
                    <a:solidFill>
                      <a:srgbClr val="CCCAC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Исключить позицию из плана закупок с некорректным ОКПД 2. При</a:t>
                      </a:r>
                      <a:r>
                        <a:rPr lang="ru-RU" sz="1000" b="0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необходимости</a:t>
                      </a: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сформировать новую позицию плана закупок с указанием валидного ОКПД2.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Для</a:t>
                      </a:r>
                      <a:r>
                        <a:rPr lang="ru-RU" sz="1000" b="0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системного решения требуется актуализация справочника ОКПД2 в Бюджетном планировании.</a:t>
                      </a:r>
                      <a:endParaRPr lang="ru-RU" sz="1000" b="0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CCCACA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197981531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3971925" y="4414"/>
            <a:ext cx="8207233" cy="10815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  <a:noAutofit/>
          </a:bodyPr>
          <a:lstStyle/>
          <a:p>
            <a:pPr algn="r" defTabSz="449263" eaLnBrk="1" hangingPunct="1">
              <a:buClr>
                <a:srgbClr val="514185"/>
              </a:buClr>
              <a:buSzPct val="100000"/>
            </a:pP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Разъяснения по контролям в протоколах приема при размещении планов закупок и планов-графиков в ЕИС  </a:t>
            </a:r>
          </a:p>
        </p:txBody>
      </p:sp>
    </p:spTree>
    <p:extLst>
      <p:ext uri="{BB962C8B-B14F-4D97-AF65-F5344CB8AC3E}">
        <p14:creationId xmlns:p14="http://schemas.microsoft.com/office/powerpoint/2010/main" val="116202528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1247</Words>
  <Application>Microsoft Office PowerPoint</Application>
  <PresentationFormat>Произвольный</PresentationFormat>
  <Paragraphs>75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2017-01-19T01:02:47Z</dcterms:created>
  <dcterms:modified xsi:type="dcterms:W3CDTF">2017-01-20T07:15:39Z</dcterms:modified>
</cp:coreProperties>
</file>