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81FA-8087-4EF7-9AB8-E4105E82E6E3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3FDF7-01EB-4E07-A533-7617F0EC7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B0E9-E847-4FBB-A0E7-C917FF460515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83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B0E9-E847-4FBB-A0E7-C917FF460515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04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1B0E9-E847-4FBB-A0E7-C917FF460515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04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9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4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8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9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0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6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1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0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7C96-BB33-4BDC-A010-E62E9811BC4B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644B-5666-492A-A4D9-EDFEED5E4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442" y="0"/>
            <a:ext cx="9156442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8403" tIns="19202" rIns="38403" bIns="19202" numCol="1" rtlCol="0" anchor="t" anchorCtr="0" compatLnSpc="1">
            <a:prstTxWarp prst="textNoShape">
              <a:avLst/>
            </a:prstTxWarp>
          </a:bodyPr>
          <a:lstStyle/>
          <a:p>
            <a:pPr defTabSz="384032"/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2116941" y="861931"/>
            <a:ext cx="4765314" cy="406829"/>
          </a:xfrm>
          <a:prstGeom prst="rect">
            <a:avLst/>
          </a:prstGeom>
          <a:noFill/>
          <a:ln w="25400">
            <a:noFill/>
          </a:ln>
        </p:spPr>
        <p:txBody>
          <a:bodyPr wrap="none" lIns="38403" tIns="19202" rIns="38403" bIns="19202" rtlCol="0">
            <a:spAutoFit/>
          </a:bodyPr>
          <a:lstStyle/>
          <a:p>
            <a:pPr algn="l">
              <a:lnSpc>
                <a:spcPts val="2730"/>
              </a:lnSpc>
            </a:pPr>
            <a:r>
              <a:rPr lang="ru-RU" sz="3200" spc="-63" dirty="0" smtClean="0">
                <a:solidFill>
                  <a:srgbClr val="58002A"/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Федеральное казначейство </a:t>
            </a:r>
            <a:endParaRPr lang="ru-RU" sz="3200" spc="-63" dirty="0">
              <a:solidFill>
                <a:srgbClr val="58002A"/>
              </a:solidFill>
              <a:latin typeface="Calibri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-15744" y="1988840"/>
            <a:ext cx="9154244" cy="62186"/>
            <a:chOff x="11238286" y="6370260"/>
            <a:chExt cx="12007569" cy="152400"/>
          </a:xfrm>
        </p:grpSpPr>
        <p:grpSp>
          <p:nvGrpSpPr>
            <p:cNvPr id="5" name="Group 26"/>
            <p:cNvGrpSpPr/>
            <p:nvPr/>
          </p:nvGrpSpPr>
          <p:grpSpPr>
            <a:xfrm>
              <a:off x="13639800" y="6370260"/>
              <a:ext cx="9606055" cy="152400"/>
              <a:chOff x="2055030" y="1463669"/>
              <a:chExt cx="2304256" cy="54490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CC0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86269B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00D2F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00B79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1238286" y="6370260"/>
              <a:ext cx="2401514" cy="152400"/>
            </a:xfrm>
            <a:prstGeom prst="rect">
              <a:avLst/>
            </a:prstGeom>
            <a:solidFill>
              <a:srgbClr val="FE960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7" y="260648"/>
            <a:ext cx="1582844" cy="15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5"/>
          <p:cNvSpPr/>
          <p:nvPr/>
        </p:nvSpPr>
        <p:spPr>
          <a:xfrm rot="16200000" flipV="1">
            <a:off x="1428490" y="1004796"/>
            <a:ext cx="1029217" cy="76199"/>
          </a:xfrm>
          <a:prstGeom prst="rect">
            <a:avLst/>
          </a:prstGeom>
          <a:solidFill>
            <a:srgbClr val="0B99B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3235009"/>
            <a:ext cx="8064896" cy="1115997"/>
          </a:xfrm>
          <a:prstGeom prst="rect">
            <a:avLst/>
          </a:prstGeom>
          <a:noFill/>
          <a:ln w="25400">
            <a:noFill/>
          </a:ln>
        </p:spPr>
        <p:txBody>
          <a:bodyPr wrap="square" lIns="38403" tIns="19202" rIns="38403" bIns="19202" rtlCol="0">
            <a:spAutoFit/>
          </a:bodyPr>
          <a:lstStyle/>
          <a:p>
            <a:pPr algn="ctr">
              <a:lnSpc>
                <a:spcPts val="4200"/>
              </a:lnSpc>
              <a:spcAft>
                <a:spcPts val="1200"/>
              </a:spcAft>
            </a:pPr>
            <a:r>
              <a:rPr lang="ru-RU" sz="4400" b="1" spc="-63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4400" b="1" spc="-63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Tahoma" panose="020B0604030504040204" pitchFamily="34" charset="0"/>
              </a:rPr>
              <a:t>печатной формы плана-графика закупок</a:t>
            </a:r>
            <a:endParaRPr lang="ru-RU" sz="4400" b="1" spc="-63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Open Sans" panose="020B060603050402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5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2161" y="603395"/>
            <a:ext cx="4123728" cy="377333"/>
          </a:xfrm>
          <a:prstGeom prst="rect">
            <a:avLst/>
          </a:prstGeom>
        </p:spPr>
        <p:txBody>
          <a:bodyPr wrap="none" lIns="38403" tIns="19202" rIns="38403" bIns="19202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Печать плана-графика закупок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3900986" y="1155586"/>
            <a:ext cx="1346072" cy="69870"/>
            <a:chOff x="11238286" y="6370260"/>
            <a:chExt cx="12007569" cy="152400"/>
          </a:xfrm>
        </p:grpSpPr>
        <p:grpSp>
          <p:nvGrpSpPr>
            <p:cNvPr id="6" name="Group 5"/>
            <p:cNvGrpSpPr/>
            <p:nvPr/>
          </p:nvGrpSpPr>
          <p:grpSpPr>
            <a:xfrm>
              <a:off x="13639800" y="6370260"/>
              <a:ext cx="9606055" cy="152400"/>
              <a:chOff x="2055030" y="1463669"/>
              <a:chExt cx="2304256" cy="544908"/>
            </a:xfrm>
          </p:grpSpPr>
          <p:sp>
            <p:nvSpPr>
              <p:cNvPr id="8" name="Rectangle 4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CC0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4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86269B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4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00D2F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4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00B79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41"/>
            <p:cNvSpPr/>
            <p:nvPr/>
          </p:nvSpPr>
          <p:spPr>
            <a:xfrm>
              <a:off x="11238286" y="6370260"/>
              <a:ext cx="2401514" cy="152400"/>
            </a:xfrm>
            <a:prstGeom prst="rect">
              <a:avLst/>
            </a:prstGeom>
            <a:solidFill>
              <a:srgbClr val="FE960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3100" y="0"/>
            <a:ext cx="9154244" cy="62186"/>
            <a:chOff x="11238286" y="6370260"/>
            <a:chExt cx="12007569" cy="152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3639800" y="6370260"/>
              <a:ext cx="9606055" cy="152400"/>
              <a:chOff x="2055030" y="1463669"/>
              <a:chExt cx="2304256" cy="54490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CC0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86269B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00D2F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00B79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1238286" y="6370260"/>
              <a:ext cx="2401514" cy="152400"/>
            </a:xfrm>
            <a:prstGeom prst="rect">
              <a:avLst/>
            </a:prstGeom>
            <a:solidFill>
              <a:srgbClr val="FE960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5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8" y="80628"/>
            <a:ext cx="35678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8" name="Прямая соединительная линия 167"/>
          <p:cNvCxnSpPr/>
          <p:nvPr/>
        </p:nvCxnSpPr>
        <p:spPr bwMode="auto">
          <a:xfrm>
            <a:off x="-3100" y="434106"/>
            <a:ext cx="915424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405407" cy="365125"/>
          </a:xfrm>
        </p:spPr>
        <p:txBody>
          <a:bodyPr/>
          <a:lstStyle/>
          <a:p>
            <a:fld id="{C0EB37D2-4202-4A90-8246-13FB6654ACC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03"/>
          <p:cNvSpPr/>
          <p:nvPr/>
        </p:nvSpPr>
        <p:spPr bwMode="auto">
          <a:xfrm>
            <a:off x="554190" y="4406593"/>
            <a:ext cx="8347915" cy="579758"/>
          </a:xfrm>
          <a:prstGeom prst="rect">
            <a:avLst/>
          </a:prstGeom>
          <a:solidFill>
            <a:srgbClr val="CC006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id-ID">
              <a:latin typeface="Calibri" pitchFamily="34" charset="0"/>
            </a:endParaRPr>
          </a:p>
        </p:txBody>
      </p:sp>
      <p:sp>
        <p:nvSpPr>
          <p:cNvPr id="38" name="Oval 153"/>
          <p:cNvSpPr/>
          <p:nvPr/>
        </p:nvSpPr>
        <p:spPr bwMode="auto">
          <a:xfrm>
            <a:off x="169518" y="4401176"/>
            <a:ext cx="612000" cy="612000"/>
          </a:xfrm>
          <a:prstGeom prst="ellipse">
            <a:avLst/>
          </a:prstGeom>
          <a:solidFill>
            <a:srgbClr val="CC0063"/>
          </a:solidFill>
          <a:ln w="508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10961" y="4454781"/>
            <a:ext cx="7963764" cy="469666"/>
          </a:xfrm>
          <a:prstGeom prst="rect">
            <a:avLst/>
          </a:prstGeom>
          <a:solidFill>
            <a:srgbClr val="CC0063"/>
          </a:solidFill>
        </p:spPr>
        <p:txBody>
          <a:bodyPr wrap="square" lIns="38403" tIns="19202" rIns="38403" bIns="19202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Для </a:t>
            </a:r>
            <a:r>
              <a:rPr lang="ru-RU" sz="1400" dirty="0" smtClean="0">
                <a:solidFill>
                  <a:schemeClr val="bg1"/>
                </a:solidFill>
              </a:rPr>
              <a:t>формирования печатной формы </a:t>
            </a:r>
            <a:r>
              <a:rPr lang="ru-RU" sz="1400" dirty="0" smtClean="0">
                <a:solidFill>
                  <a:schemeClr val="bg1"/>
                </a:solidFill>
              </a:rPr>
              <a:t>плана-графика закупок необходимо выделить план-график закупок </a:t>
            </a:r>
            <a:r>
              <a:rPr lang="ru-RU" sz="1400" dirty="0">
                <a:solidFill>
                  <a:schemeClr val="bg1"/>
                </a:solidFill>
              </a:rPr>
              <a:t>(поставить галочку) и </a:t>
            </a:r>
            <a:r>
              <a:rPr lang="ru-RU" sz="1400" dirty="0" smtClean="0">
                <a:solidFill>
                  <a:schemeClr val="bg1"/>
                </a:solidFill>
              </a:rPr>
              <a:t>нажать кнопку «Запрос на создание печатной формы»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587" y="108046"/>
            <a:ext cx="8458761" cy="238834"/>
          </a:xfrm>
          <a:prstGeom prst="rect">
            <a:avLst/>
          </a:prstGeom>
          <a:noFill/>
          <a:ln w="25400">
            <a:noFill/>
          </a:ln>
        </p:spPr>
        <p:txBody>
          <a:bodyPr wrap="none" lIns="38403" tIns="19202" rIns="38403" bIns="19202" rtlCol="0">
            <a:spAutoFit/>
          </a:bodyPr>
          <a:lstStyle/>
          <a:p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</a:t>
            </a:r>
            <a:r>
              <a:rPr lang="ru-RU" sz="1300" spc="-63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казначейство</a:t>
            </a:r>
            <a:r>
              <a:rPr lang="en-US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</a:t>
            </a:r>
            <a:r>
              <a:rPr lang="en-US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roskazna.ru</a:t>
            </a:r>
            <a:endParaRPr lang="id-ID" sz="1300" spc="-63" dirty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5"/>
          <a:srcRect l="1546" t="19873" r="31665" b="48634"/>
          <a:stretch/>
        </p:blipFill>
        <p:spPr bwMode="auto">
          <a:xfrm>
            <a:off x="450476" y="1412776"/>
            <a:ext cx="823374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/>
          <p:cNvPicPr/>
          <p:nvPr/>
        </p:nvPicPr>
        <p:blipFill rotWithShape="1">
          <a:blip r:embed="rId6"/>
          <a:srcRect l="38791" t="42283" r="40896" b="41165"/>
          <a:stretch/>
        </p:blipFill>
        <p:spPr bwMode="auto">
          <a:xfrm>
            <a:off x="2602319" y="2512714"/>
            <a:ext cx="2887128" cy="14923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Овал 47"/>
          <p:cNvSpPr/>
          <p:nvPr/>
        </p:nvSpPr>
        <p:spPr>
          <a:xfrm>
            <a:off x="1307257" y="2007890"/>
            <a:ext cx="424101" cy="387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Номер слайда 22"/>
          <p:cNvSpPr txBox="1">
            <a:spLocks/>
          </p:cNvSpPr>
          <p:nvPr/>
        </p:nvSpPr>
        <p:spPr>
          <a:xfrm>
            <a:off x="1691680" y="1829966"/>
            <a:ext cx="216024" cy="28803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19201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8403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57604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76806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960078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15209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344110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53612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5950" y="4465639"/>
            <a:ext cx="35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Rectangle 103"/>
          <p:cNvSpPr/>
          <p:nvPr/>
        </p:nvSpPr>
        <p:spPr bwMode="auto">
          <a:xfrm>
            <a:off x="559992" y="5445562"/>
            <a:ext cx="8347915" cy="579758"/>
          </a:xfrm>
          <a:prstGeom prst="rect">
            <a:avLst/>
          </a:prstGeom>
          <a:solidFill>
            <a:srgbClr val="86269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id-ID">
              <a:latin typeface="Calibri" pitchFamily="34" charset="0"/>
            </a:endParaRPr>
          </a:p>
        </p:txBody>
      </p:sp>
      <p:sp>
        <p:nvSpPr>
          <p:cNvPr id="53" name="Oval 153"/>
          <p:cNvSpPr/>
          <p:nvPr/>
        </p:nvSpPr>
        <p:spPr bwMode="auto">
          <a:xfrm>
            <a:off x="175320" y="5440145"/>
            <a:ext cx="612000" cy="612000"/>
          </a:xfrm>
          <a:prstGeom prst="ellipse">
            <a:avLst/>
          </a:prstGeom>
          <a:solidFill>
            <a:srgbClr val="86269B"/>
          </a:solidFill>
          <a:ln w="508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16763" y="5581898"/>
            <a:ext cx="7991144" cy="254223"/>
          </a:xfrm>
          <a:prstGeom prst="rect">
            <a:avLst/>
          </a:prstGeom>
          <a:solidFill>
            <a:srgbClr val="86269B"/>
          </a:solidFill>
        </p:spPr>
        <p:txBody>
          <a:bodyPr wrap="square" lIns="38403" tIns="19202" rIns="38403" bIns="19202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</a:rPr>
              <a:t>В появившемся окне необходимо нажать кнопку «ОК»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4478" y="5518472"/>
            <a:ext cx="353981" cy="461665"/>
          </a:xfrm>
          <a:prstGeom prst="rect">
            <a:avLst/>
          </a:prstGeom>
          <a:solidFill>
            <a:srgbClr val="86269B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id-ID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883274" y="3545736"/>
            <a:ext cx="600447" cy="387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Номер слайда 22"/>
          <p:cNvSpPr txBox="1">
            <a:spLocks/>
          </p:cNvSpPr>
          <p:nvPr/>
        </p:nvSpPr>
        <p:spPr>
          <a:xfrm>
            <a:off x="5418279" y="3367812"/>
            <a:ext cx="305849" cy="28803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19201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8403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57604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76806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960078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15209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344110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53612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Овал 39"/>
          <p:cNvSpPr/>
          <p:nvPr/>
        </p:nvSpPr>
        <p:spPr>
          <a:xfrm>
            <a:off x="440879" y="2834120"/>
            <a:ext cx="340639" cy="306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0136" y="548680"/>
            <a:ext cx="4123728" cy="377333"/>
          </a:xfrm>
          <a:prstGeom prst="rect">
            <a:avLst/>
          </a:prstGeom>
        </p:spPr>
        <p:txBody>
          <a:bodyPr wrap="none" lIns="38403" tIns="19202" rIns="38403" bIns="19202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Печать плана-графика закупок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100" y="0"/>
            <a:ext cx="9154244" cy="62186"/>
            <a:chOff x="11238286" y="6370260"/>
            <a:chExt cx="12007569" cy="152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3639800" y="6370260"/>
              <a:ext cx="9606055" cy="152400"/>
              <a:chOff x="2055030" y="1463669"/>
              <a:chExt cx="2304256" cy="54490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solidFill>
                <a:srgbClr val="CC00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rgbClr val="86269B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rgbClr val="00D2F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rgbClr val="00B79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1238286" y="6370260"/>
              <a:ext cx="2401514" cy="152400"/>
            </a:xfrm>
            <a:prstGeom prst="rect">
              <a:avLst/>
            </a:prstGeom>
            <a:solidFill>
              <a:srgbClr val="FE960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5" name="Picture 2" descr="U:\Бирюков\ГЕРБ КАЗНАЧЕЙСТ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8" y="80628"/>
            <a:ext cx="35678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8" name="Прямая соединительная линия 167"/>
          <p:cNvCxnSpPr/>
          <p:nvPr/>
        </p:nvCxnSpPr>
        <p:spPr bwMode="auto">
          <a:xfrm>
            <a:off x="-3100" y="434106"/>
            <a:ext cx="9154244" cy="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03"/>
          <p:cNvSpPr/>
          <p:nvPr/>
        </p:nvSpPr>
        <p:spPr bwMode="auto">
          <a:xfrm>
            <a:off x="554190" y="4589668"/>
            <a:ext cx="8347915" cy="1071521"/>
          </a:xfrm>
          <a:prstGeom prst="rect">
            <a:avLst/>
          </a:prstGeom>
          <a:solidFill>
            <a:srgbClr val="FE960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id-ID">
              <a:latin typeface="Calibri" pitchFamily="34" charset="0"/>
            </a:endParaRPr>
          </a:p>
        </p:txBody>
      </p:sp>
      <p:sp>
        <p:nvSpPr>
          <p:cNvPr id="38" name="Oval 153"/>
          <p:cNvSpPr/>
          <p:nvPr/>
        </p:nvSpPr>
        <p:spPr bwMode="auto">
          <a:xfrm>
            <a:off x="169518" y="4584252"/>
            <a:ext cx="612000" cy="612000"/>
          </a:xfrm>
          <a:prstGeom prst="ellipse">
            <a:avLst/>
          </a:prstGeom>
          <a:solidFill>
            <a:srgbClr val="FE9601"/>
          </a:solidFill>
          <a:ln w="508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d-ID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10961" y="4637857"/>
            <a:ext cx="7963764" cy="900553"/>
          </a:xfrm>
          <a:prstGeom prst="rect">
            <a:avLst/>
          </a:prstGeom>
          <a:noFill/>
        </p:spPr>
        <p:txBody>
          <a:bodyPr wrap="square" lIns="38403" tIns="19202" rIns="38403" bIns="19202">
            <a:sp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Для вывода на печать плана-графика закупок необходимо открыть план-график закупок на просмотр и на вкладке «Общие сведения» в блоке «Документы» выбрать (поставить галочку)  напротив обоих  файлов (Печатная форма, Дополнительная информация) и нажать на кнопку «Печать» (либо «Сохранение» и выбрать «Сохранить» если требуется выгрузить </a:t>
            </a:r>
            <a:r>
              <a:rPr lang="en-US" sz="1400" dirty="0" smtClean="0">
                <a:solidFill>
                  <a:schemeClr val="bg1"/>
                </a:solidFill>
              </a:rPr>
              <a:t>XML </a:t>
            </a:r>
            <a:r>
              <a:rPr lang="ru-RU" sz="1400" dirty="0" smtClean="0">
                <a:solidFill>
                  <a:schemeClr val="bg1"/>
                </a:solidFill>
              </a:rPr>
              <a:t>файл с планом-графиком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587" y="108046"/>
            <a:ext cx="8458761" cy="238834"/>
          </a:xfrm>
          <a:prstGeom prst="rect">
            <a:avLst/>
          </a:prstGeom>
          <a:noFill/>
          <a:ln w="25400">
            <a:noFill/>
          </a:ln>
        </p:spPr>
        <p:txBody>
          <a:bodyPr wrap="none" lIns="38403" tIns="19202" rIns="38403" bIns="19202" rtlCol="0">
            <a:spAutoFit/>
          </a:bodyPr>
          <a:lstStyle/>
          <a:p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</a:t>
            </a:r>
            <a:r>
              <a:rPr lang="ru-RU" sz="1300" spc="-63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</a:t>
            </a:r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казначейство</a:t>
            </a:r>
            <a:r>
              <a:rPr lang="en-US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ru-RU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</a:t>
            </a:r>
            <a:r>
              <a:rPr lang="en-US" sz="1300" spc="-63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roskazna.ru</a:t>
            </a:r>
            <a:endParaRPr lang="id-ID" sz="1300" spc="-63" dirty="0">
              <a:solidFill>
                <a:schemeClr val="accent1">
                  <a:lumMod val="75000"/>
                  <a:lumOff val="25000"/>
                </a:schemeClr>
              </a:solidFill>
              <a:latin typeface="Calibri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5"/>
          <a:srcRect l="2141" t="26005" r="30551" b="12051"/>
          <a:stretch/>
        </p:blipFill>
        <p:spPr bwMode="auto">
          <a:xfrm>
            <a:off x="316991" y="926013"/>
            <a:ext cx="8407181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94953" y="4680643"/>
            <a:ext cx="353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id-ID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" name="Рисунок 40"/>
          <p:cNvPicPr/>
          <p:nvPr/>
        </p:nvPicPr>
        <p:blipFill rotWithShape="1">
          <a:blip r:embed="rId6"/>
          <a:srcRect l="23070" t="27484" r="36853" b="43341"/>
          <a:stretch/>
        </p:blipFill>
        <p:spPr bwMode="auto">
          <a:xfrm>
            <a:off x="3589432" y="1700808"/>
            <a:ext cx="3862888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Овал 41"/>
          <p:cNvSpPr/>
          <p:nvPr/>
        </p:nvSpPr>
        <p:spPr>
          <a:xfrm>
            <a:off x="280280" y="3276984"/>
            <a:ext cx="524967" cy="23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Номер слайда 22"/>
          <p:cNvSpPr txBox="1">
            <a:spLocks/>
          </p:cNvSpPr>
          <p:nvPr/>
        </p:nvSpPr>
        <p:spPr>
          <a:xfrm>
            <a:off x="150347" y="3392996"/>
            <a:ext cx="221945" cy="360040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19201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38403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576046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768062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960078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15209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344110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536124" algn="l" defTabSz="192016" rtl="0" eaLnBrk="1" latinLnBrk="0" hangingPunct="1">
              <a:defRPr sz="2400" kern="1200">
                <a:solidFill>
                  <a:srgbClr val="0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619499" y="2855031"/>
            <a:ext cx="3759457" cy="285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79442" y="3276984"/>
            <a:ext cx="524967" cy="23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79589" y="3668731"/>
            <a:ext cx="312998" cy="569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125</Words>
  <Application>Microsoft Office PowerPoint</Application>
  <PresentationFormat>Экран (4:3)</PresentationFormat>
  <Paragraphs>19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Шишов Павел Александрович</dc:creator>
  <cp:lastModifiedBy>Шишов Павел Александрович</cp:lastModifiedBy>
  <cp:revision>6</cp:revision>
  <dcterms:created xsi:type="dcterms:W3CDTF">2017-01-18T14:29:30Z</dcterms:created>
  <dcterms:modified xsi:type="dcterms:W3CDTF">2017-01-18T15:46:45Z</dcterms:modified>
</cp:coreProperties>
</file>